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84000"/>
  <p:notesSz cx="6858000" cy="9144000"/>
  <p:embeddedFontLst>
    <p:embeddedFont>
      <p:font typeface="Lato"/>
      <p:regular r:id="rId14"/>
      <p:bold r:id="rId15"/>
      <p:italic r:id="rId16"/>
      <p:boldItalic r:id="rId17"/>
    </p:embeddedFont>
    <p:embeddedFont>
      <p:font typeface="Helvetica Neue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GpiMtaT8qQKKmpNX6RP565Ofq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customschemas.google.com/relationships/presentationmetadata" Target="metadata"/><Relationship Id="rId21" Type="http://schemas.openxmlformats.org/officeDocument/2006/relationships/font" Target="fonts/HelveticaNeue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116742425_1_3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b116742425_1_3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116742425_1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2b116742425_1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116742425_1_1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2b116742425_1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116742425_1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b116742425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hit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5"/>
          <p:cNvSpPr txBox="1"/>
          <p:nvPr>
            <p:ph idx="1" type="body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  <a:defRPr b="1" sz="3600">
                <a:solidFill>
                  <a:srgbClr val="00B1FF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12" name="Google Shape;12;p35"/>
          <p:cNvSpPr txBox="1"/>
          <p:nvPr>
            <p:ph type="title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1600"/>
              <a:buFont typeface="Arial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35"/>
          <p:cNvSpPr txBox="1"/>
          <p:nvPr>
            <p:ph idx="2" type="body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b="1" sz="5500">
                <a:solidFill>
                  <a:srgbClr val="00B1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b="1" sz="5500">
                <a:solidFill>
                  <a:srgbClr val="00B1FF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b="1" sz="5500">
                <a:solidFill>
                  <a:srgbClr val="00B1FF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b="1" sz="5500">
                <a:solidFill>
                  <a:srgbClr val="00B1FF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5500"/>
              <a:buFont typeface="Arial"/>
              <a:buNone/>
              <a:defRPr b="1" sz="5500">
                <a:solidFill>
                  <a:srgbClr val="00B1FF"/>
                </a:solidFill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pic>
        <p:nvPicPr>
          <p:cNvPr descr="Image" id="14" name="Google Shape;1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" name="Google Shape;1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374" y="918735"/>
            <a:ext cx="6126909" cy="31216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5"/>
          <p:cNvSpPr txBox="1"/>
          <p:nvPr>
            <p:ph idx="12" type="sldNum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2">
  <p:cSld name="Title &amp; Bullets 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5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" type="body"/>
          </p:nvPr>
        </p:nvSpPr>
        <p:spPr>
          <a:xfrm>
            <a:off x="1206500" y="2785730"/>
            <a:ext cx="21971100" cy="9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1pPr>
            <a:lvl2pPr indent="-603504" lvl="1" marL="9144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2pPr>
            <a:lvl3pPr indent="-603504" lvl="2" marL="13716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3pPr>
            <a:lvl4pPr indent="-603504" lvl="3" marL="18288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4pPr>
            <a:lvl5pPr indent="-603504" lvl="4" marL="22860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2" type="sldNum"/>
          </p:nvPr>
        </p:nvSpPr>
        <p:spPr>
          <a:xfrm>
            <a:off x="11976360" y="13080314"/>
            <a:ext cx="418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">
  <p:cSld name="4_Title 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6"/>
          <p:cNvSpPr txBox="1"/>
          <p:nvPr>
            <p:ph idx="1" type="body"/>
          </p:nvPr>
        </p:nvSpPr>
        <p:spPr>
          <a:xfrm>
            <a:off x="668214" y="2325676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/>
            </a:lvl1pPr>
            <a:lvl2pPr indent="-5334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>
                <a:solidFill>
                  <a:schemeClr val="dk1"/>
                </a:solidFill>
              </a:defRPr>
            </a:lvl2pPr>
            <a:lvl3pPr indent="-482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>
                <a:solidFill>
                  <a:schemeClr val="dk1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>
                <a:solidFill>
                  <a:schemeClr val="dk1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>
                <a:solidFill>
                  <a:schemeClr val="dk1"/>
                </a:solidFill>
              </a:defRPr>
            </a:lvl5pPr>
            <a:lvl6pPr indent="-4572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9pPr>
          </a:lstStyle>
          <a:p/>
        </p:txBody>
      </p:sp>
      <p:sp>
        <p:nvSpPr>
          <p:cNvPr id="88" name="Google Shape;88;p46"/>
          <p:cNvSpPr txBox="1"/>
          <p:nvPr>
            <p:ph idx="12" type="sldNum"/>
          </p:nvPr>
        </p:nvSpPr>
        <p:spPr>
          <a:xfrm>
            <a:off x="23357838" y="13144318"/>
            <a:ext cx="5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46"/>
          <p:cNvSpPr txBox="1"/>
          <p:nvPr>
            <p:ph type="title"/>
          </p:nvPr>
        </p:nvSpPr>
        <p:spPr>
          <a:xfrm>
            <a:off x="447418" y="110570"/>
            <a:ext cx="21031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Master">
  <p:cSld name="1_Content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7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/>
            </a:lvl1pPr>
            <a:lvl2pPr indent="-5334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/>
            </a:lvl2pPr>
            <a:lvl3pPr indent="-482600" lvl="2" marL="1371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/>
            </a:lvl3pPr>
            <a:lvl4pPr indent="-457200" lvl="3" marL="18288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4pPr>
            <a:lvl5pPr indent="-457200" lvl="4" marL="2286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5pPr>
            <a:lvl6pPr indent="-4572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6pPr>
            <a:lvl7pPr indent="-4572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7pPr>
            <a:lvl8pPr indent="-4572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8pPr>
            <a:lvl9pPr indent="-4572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/>
            </a:lvl9pPr>
          </a:lstStyle>
          <a:p/>
        </p:txBody>
      </p:sp>
      <p:sp>
        <p:nvSpPr>
          <p:cNvPr id="92" name="Google Shape;92;p47"/>
          <p:cNvSpPr txBox="1"/>
          <p:nvPr>
            <p:ph idx="12" type="sldNum"/>
          </p:nvPr>
        </p:nvSpPr>
        <p:spPr>
          <a:xfrm>
            <a:off x="23357838" y="13144316"/>
            <a:ext cx="5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Lato"/>
              <a:buNone/>
              <a:defRPr b="0" i="0" sz="2400" u="none" cap="none" strike="noStrik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47"/>
          <p:cNvSpPr txBox="1"/>
          <p:nvPr>
            <p:ph type="title"/>
          </p:nvPr>
        </p:nvSpPr>
        <p:spPr>
          <a:xfrm>
            <a:off x="447418" y="110570"/>
            <a:ext cx="21031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50" spcFirstLastPara="1" rIns="182850" wrap="square" tIns="914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8"/>
          <p:cNvSpPr txBox="1"/>
          <p:nvPr>
            <p:ph type="title"/>
          </p:nvPr>
        </p:nvSpPr>
        <p:spPr>
          <a:xfrm>
            <a:off x="1676400" y="3619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2B1FF"/>
              </a:buClr>
              <a:buSzPts val="6400"/>
              <a:buFont typeface="Lato"/>
              <a:buNone/>
              <a:defRPr sz="6400">
                <a:solidFill>
                  <a:srgbClr val="02B1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48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97" name="Google Shape;97;p48"/>
          <p:cNvSpPr txBox="1"/>
          <p:nvPr>
            <p:ph idx="12" type="sldNum"/>
          </p:nvPr>
        </p:nvSpPr>
        <p:spPr>
          <a:xfrm>
            <a:off x="11945301" y="12968286"/>
            <a:ext cx="480901" cy="48731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End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D Mark.png" id="99" name="Google Shape;99;p49"/>
          <p:cNvPicPr preferRelativeResize="0"/>
          <p:nvPr/>
        </p:nvPicPr>
        <p:blipFill rotWithShape="1">
          <a:blip r:embed="rId2">
            <a:alphaModFix amt="28042"/>
          </a:blip>
          <a:srcRect b="0" l="0" r="0" t="0"/>
          <a:stretch/>
        </p:blipFill>
        <p:spPr>
          <a:xfrm>
            <a:off x="15916343" y="856308"/>
            <a:ext cx="8393334" cy="8393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9"/>
          <p:cNvSpPr txBox="1"/>
          <p:nvPr>
            <p:ph idx="1" type="body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sz="8500">
                <a:solidFill>
                  <a:srgbClr val="00B1FF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101" name="Google Shape;101;p49"/>
          <p:cNvSpPr/>
          <p:nvPr/>
        </p:nvSpPr>
        <p:spPr>
          <a:xfrm>
            <a:off x="11343969" y="2853794"/>
            <a:ext cx="3569395" cy="151693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9"/>
          <p:cNvSpPr txBox="1"/>
          <p:nvPr>
            <p:ph idx="2" type="body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  <a:defRPr b="1" sz="4500">
                <a:solidFill>
                  <a:srgbClr val="262626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103" name="Google Shape;103;p49"/>
          <p:cNvSpPr txBox="1"/>
          <p:nvPr/>
        </p:nvSpPr>
        <p:spPr>
          <a:xfrm>
            <a:off x="11339402" y="4029351"/>
            <a:ext cx="10439854" cy="2819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500+ International Members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110+ Member Meetings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60+ Alliance and Liaison partners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50+ Standards Working 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45+ Domain Working Groups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25+ Years of Not for Profit Work</a:t>
            </a:r>
            <a:b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10+ Regional and Country Forums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9"/>
          <p:cNvSpPr txBox="1"/>
          <p:nvPr/>
        </p:nvSpPr>
        <p:spPr>
          <a:xfrm>
            <a:off x="11339402" y="7135703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Innovation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49"/>
          <p:cNvSpPr txBox="1"/>
          <p:nvPr/>
        </p:nvSpPr>
        <p:spPr>
          <a:xfrm>
            <a:off x="11339402" y="8053019"/>
            <a:ext cx="10439854" cy="1196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120+ Innovation Initiatives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380+ Technical reports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Quarterly Tech Trends 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9"/>
          <p:cNvSpPr txBox="1"/>
          <p:nvPr/>
        </p:nvSpPr>
        <p:spPr>
          <a:xfrm>
            <a:off x="11339402" y="9468763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Standards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9"/>
          <p:cNvSpPr txBox="1"/>
          <p:nvPr/>
        </p:nvSpPr>
        <p:spPr>
          <a:xfrm>
            <a:off x="11339402" y="10454222"/>
            <a:ext cx="10439854" cy="1602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65+ Adopted Standards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300+ products with 1000+ certified implementations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1,700,000+ Operational Data Sets </a:t>
            </a:r>
            <a:b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Using OGC Standards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GC Mark.pdf" id="108" name="Google Shape;1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743" y="12374675"/>
            <a:ext cx="574285" cy="647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9"/>
          <p:cNvSpPr txBox="1"/>
          <p:nvPr/>
        </p:nvSpPr>
        <p:spPr>
          <a:xfrm>
            <a:off x="2058447" y="12456573"/>
            <a:ext cx="10439855" cy="48410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Copyright © 2023 Open Geospatial Consortium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9"/>
          <p:cNvSpPr txBox="1"/>
          <p:nvPr>
            <p:ph idx="12" type="sldNum"/>
          </p:nvPr>
        </p:nvSpPr>
        <p:spPr>
          <a:xfrm>
            <a:off x="11938088" y="12968286"/>
            <a:ext cx="495328" cy="48731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Master">
  <p:cSld name="Content Mast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116742425_1_174"/>
          <p:cNvSpPr txBox="1"/>
          <p:nvPr>
            <p:ph idx="1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1pPr>
            <a:lvl2pPr indent="-603504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2pPr>
            <a:lvl3pPr indent="-603504" lvl="2" marL="13716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3pPr>
            <a:lvl4pPr indent="-603504" lvl="3" marL="18288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4pPr>
            <a:lvl5pPr indent="-603504" lvl="4" marL="2286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5pPr>
            <a:lvl6pPr indent="-603504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6pPr>
            <a:lvl7pPr indent="-603504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7pPr>
            <a:lvl8pPr indent="-603504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8pPr>
            <a:lvl9pPr indent="-603503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9pPr>
          </a:lstStyle>
          <a:p/>
        </p:txBody>
      </p:sp>
      <p:sp>
        <p:nvSpPr>
          <p:cNvPr id="113" name="Google Shape;113;g2b116742425_1_174"/>
          <p:cNvSpPr txBox="1"/>
          <p:nvPr>
            <p:ph idx="12" type="sldNum"/>
          </p:nvPr>
        </p:nvSpPr>
        <p:spPr>
          <a:xfrm>
            <a:off x="21610979" y="13144315"/>
            <a:ext cx="228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15D"/>
              </a:buClr>
              <a:buSzPts val="2500"/>
              <a:buFont typeface="Lato"/>
              <a:buNone/>
              <a:defRPr b="0" i="0" sz="2400" u="none" cap="none" strike="noStrike">
                <a:solidFill>
                  <a:srgbClr val="00315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2b116742425_1_174"/>
          <p:cNvSpPr txBox="1"/>
          <p:nvPr>
            <p:ph type="title"/>
          </p:nvPr>
        </p:nvSpPr>
        <p:spPr>
          <a:xfrm>
            <a:off x="447418" y="110570"/>
            <a:ext cx="21031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Bullets">
  <p:cSld name="1_Title &amp; Bulle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116742425_1_265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/>
            </a:lvl9pPr>
          </a:lstStyle>
          <a:p/>
        </p:txBody>
      </p:sp>
      <p:sp>
        <p:nvSpPr>
          <p:cNvPr id="117" name="Google Shape;117;g2b116742425_1_265"/>
          <p:cNvSpPr txBox="1"/>
          <p:nvPr>
            <p:ph idx="1" type="body"/>
          </p:nvPr>
        </p:nvSpPr>
        <p:spPr>
          <a:xfrm>
            <a:off x="1206500" y="2674826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1" sz="5500">
                <a:solidFill>
                  <a:srgbClr val="262626"/>
                </a:solidFill>
              </a:defRPr>
            </a:lvl1pPr>
            <a:lvl2pPr indent="-603504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2pPr>
            <a:lvl3pPr indent="-603504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3pPr>
            <a:lvl4pPr indent="-603504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4pPr>
            <a:lvl5pPr indent="-603504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5pPr>
            <a:lvl6pPr indent="-603504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6pPr>
            <a:lvl7pPr indent="-603504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7pPr>
            <a:lvl8pPr indent="-603504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8pPr>
            <a:lvl9pPr indent="-603503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9pPr>
          </a:lstStyle>
          <a:p/>
        </p:txBody>
      </p:sp>
      <p:sp>
        <p:nvSpPr>
          <p:cNvPr id="118" name="Google Shape;118;g2b116742425_1_265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1pPr>
            <a:lvl2pPr indent="-603504" lvl="1" marL="914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2pPr>
            <a:lvl3pPr indent="-603504" lvl="2" marL="1371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3pPr>
            <a:lvl4pPr indent="-603504" lvl="3" marL="1828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4pPr>
            <a:lvl5pPr indent="-603504" lvl="4" marL="22860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5pPr>
            <a:lvl6pPr indent="-603504" lvl="5" marL="27432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6pPr>
            <a:lvl7pPr indent="-603504" lvl="6" marL="32004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7pPr>
            <a:lvl8pPr indent="-603504" lvl="7" marL="36576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8pPr>
            <a:lvl9pPr indent="-603503" lvl="8" marL="411480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5904"/>
              <a:buFont typeface="Arial"/>
              <a:buChar char="•"/>
              <a:defRPr/>
            </a:lvl9pPr>
          </a:lstStyle>
          <a:p/>
        </p:txBody>
      </p:sp>
      <p:sp>
        <p:nvSpPr>
          <p:cNvPr id="119" name="Google Shape;119;g2b116742425_1_265"/>
          <p:cNvSpPr txBox="1"/>
          <p:nvPr>
            <p:ph idx="12" type="sldNum"/>
          </p:nvPr>
        </p:nvSpPr>
        <p:spPr>
          <a:xfrm>
            <a:off x="11976360" y="13080314"/>
            <a:ext cx="418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Logo&#10;&#10;Description automatically generated" id="120" name="Google Shape;120;g2b116742425_1_2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24916" y="12361607"/>
            <a:ext cx="2659084" cy="1354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6"/>
          <p:cNvSpPr txBox="1"/>
          <p:nvPr>
            <p:ph type="title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36"/>
          <p:cNvSpPr txBox="1"/>
          <p:nvPr>
            <p:ph idx="1" type="body"/>
          </p:nvPr>
        </p:nvSpPr>
        <p:spPr>
          <a:xfrm>
            <a:off x="1206500" y="2578555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1" sz="5500">
                <a:solidFill>
                  <a:srgbClr val="262626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2" type="body"/>
          </p:nvPr>
        </p:nvSpPr>
        <p:spPr>
          <a:xfrm>
            <a:off x="1206500" y="4247123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1pPr>
            <a:lvl2pPr indent="-228600" lvl="1" marL="9144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2pPr>
            <a:lvl3pPr indent="-228600" lvl="2" marL="1371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3pPr>
            <a:lvl4pPr indent="-228600" lvl="3" marL="1828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4pPr>
            <a:lvl5pPr indent="-228600" lvl="4" marL="2286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  <a:defRPr sz="5500"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2" type="sldNum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22" name="Google Shape;2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sion Slide">
  <p:cSld name="Mission Slid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1.png" id="24" name="Google Shape;2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4288" y="-51154"/>
            <a:ext cx="25532576" cy="1376825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7"/>
          <p:cNvSpPr txBox="1"/>
          <p:nvPr/>
        </p:nvSpPr>
        <p:spPr>
          <a:xfrm>
            <a:off x="9094174" y="1185025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500"/>
              <a:buFont typeface="Arial"/>
              <a:buNone/>
            </a:pPr>
            <a:r>
              <a:rPr b="1" i="0" lang="en-US" sz="8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OGC?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7"/>
          <p:cNvSpPr/>
          <p:nvPr/>
        </p:nvSpPr>
        <p:spPr>
          <a:xfrm>
            <a:off x="9094174" y="2810850"/>
            <a:ext cx="3569395" cy="1516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D5D5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7"/>
          <p:cNvSpPr txBox="1"/>
          <p:nvPr/>
        </p:nvSpPr>
        <p:spPr>
          <a:xfrm>
            <a:off x="9126851" y="3398183"/>
            <a:ext cx="14265186" cy="1291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30"/>
              <a:buFont typeface="Arial"/>
              <a:buNone/>
            </a:pPr>
            <a:r>
              <a:rPr b="1" i="0" lang="en-US" sz="423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hub for thought leadership, innovation, and standards for all things related to location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37"/>
          <p:cNvGrpSpPr/>
          <p:nvPr/>
        </p:nvGrpSpPr>
        <p:grpSpPr>
          <a:xfrm>
            <a:off x="9139766" y="4959790"/>
            <a:ext cx="14941125" cy="2248451"/>
            <a:chOff x="0" y="0"/>
            <a:chExt cx="14941123" cy="2248449"/>
          </a:xfrm>
        </p:grpSpPr>
        <p:sp>
          <p:nvSpPr>
            <p:cNvPr id="29" name="Google Shape;29;p37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Vision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7"/>
            <p:cNvSpPr txBox="1"/>
            <p:nvPr/>
          </p:nvSpPr>
          <p:spPr>
            <a:xfrm>
              <a:off x="0" y="948007"/>
              <a:ext cx="9058358" cy="1300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Building the future of location with community and technology for the good of society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" name="Google Shape;31;p37"/>
          <p:cNvGrpSpPr/>
          <p:nvPr/>
        </p:nvGrpSpPr>
        <p:grpSpPr>
          <a:xfrm>
            <a:off x="9126851" y="7607434"/>
            <a:ext cx="14941124" cy="2248450"/>
            <a:chOff x="0" y="0"/>
            <a:chExt cx="14941123" cy="2248449"/>
          </a:xfrm>
        </p:grpSpPr>
        <p:sp>
          <p:nvSpPr>
            <p:cNvPr id="32" name="Google Shape;32;p37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Mission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7"/>
            <p:cNvSpPr txBox="1"/>
            <p:nvPr/>
          </p:nvSpPr>
          <p:spPr>
            <a:xfrm>
              <a:off x="0" y="948007"/>
              <a:ext cx="10981607" cy="1300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location information Findable, Accessible, Interoperable, and Reusable (FAIR)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" name="Google Shape;34;p37"/>
          <p:cNvGrpSpPr/>
          <p:nvPr/>
        </p:nvGrpSpPr>
        <p:grpSpPr>
          <a:xfrm>
            <a:off x="9113935" y="10263567"/>
            <a:ext cx="14941124" cy="2231472"/>
            <a:chOff x="0" y="0"/>
            <a:chExt cx="14941123" cy="2231470"/>
          </a:xfrm>
        </p:grpSpPr>
        <p:sp>
          <p:nvSpPr>
            <p:cNvPr id="35" name="Google Shape;35;p37"/>
            <p:cNvSpPr txBox="1"/>
            <p:nvPr/>
          </p:nvSpPr>
          <p:spPr>
            <a:xfrm>
              <a:off x="0" y="0"/>
              <a:ext cx="14941123" cy="811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norm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Arial"/>
                <a:buNone/>
              </a:pPr>
              <a:r>
                <a:rPr b="1" i="0" lang="en-US" sz="4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Our Approach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7"/>
            <p:cNvSpPr txBox="1"/>
            <p:nvPr/>
          </p:nvSpPr>
          <p:spPr>
            <a:xfrm>
              <a:off x="0" y="931028"/>
              <a:ext cx="14424763" cy="1300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500"/>
                <a:buFont typeface="Arial"/>
                <a:buNone/>
              </a:pPr>
              <a:r>
                <a:rPr b="0" i="0" lang="en-US" sz="3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proven collaborative and agile process combining consensus-based standards, innovation project, and partnership building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7"/>
          <p:cNvSpPr/>
          <p:nvPr>
            <p:ph idx="2" type="pic"/>
          </p:nvPr>
        </p:nvSpPr>
        <p:spPr>
          <a:xfrm>
            <a:off x="-8255127" y="1432795"/>
            <a:ext cx="16892992" cy="11243713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37"/>
          <p:cNvSpPr txBox="1"/>
          <p:nvPr>
            <p:ph idx="12" type="sldNum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mbers Slide">
  <p:cSld name="Members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D Mark.png" id="40" name="Google Shape;40;p38"/>
          <p:cNvPicPr preferRelativeResize="0"/>
          <p:nvPr/>
        </p:nvPicPr>
        <p:blipFill rotWithShape="1">
          <a:blip r:embed="rId2">
            <a:alphaModFix amt="28040"/>
          </a:blip>
          <a:srcRect b="0" l="0" r="0" t="0"/>
          <a:stretch/>
        </p:blipFill>
        <p:spPr>
          <a:xfrm>
            <a:off x="-2333887" y="856308"/>
            <a:ext cx="11610083" cy="1161008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38"/>
          <p:cNvSpPr txBox="1"/>
          <p:nvPr/>
        </p:nvSpPr>
        <p:spPr>
          <a:xfrm>
            <a:off x="9353429" y="667847"/>
            <a:ext cx="129705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b="1" i="0" lang="en-US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Who Are Our Members?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8"/>
          <p:cNvSpPr/>
          <p:nvPr/>
        </p:nvSpPr>
        <p:spPr>
          <a:xfrm>
            <a:off x="9353429" y="2293671"/>
            <a:ext cx="3569400" cy="151800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p38"/>
          <p:cNvSpPr txBox="1"/>
          <p:nvPr/>
        </p:nvSpPr>
        <p:spPr>
          <a:xfrm>
            <a:off x="9268394" y="3052378"/>
            <a:ext cx="977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Commercial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8"/>
          <p:cNvSpPr txBox="1"/>
          <p:nvPr/>
        </p:nvSpPr>
        <p:spPr>
          <a:xfrm>
            <a:off x="9268394" y="4124597"/>
            <a:ext cx="7149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Business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Competitive Technical Advantage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8"/>
          <p:cNvSpPr txBox="1"/>
          <p:nvPr/>
        </p:nvSpPr>
        <p:spPr>
          <a:xfrm>
            <a:off x="9268394" y="6259315"/>
            <a:ext cx="977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Government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8"/>
          <p:cNvSpPr txBox="1"/>
          <p:nvPr/>
        </p:nvSpPr>
        <p:spPr>
          <a:xfrm>
            <a:off x="9235950" y="9848257"/>
            <a:ext cx="97791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Research &amp; Academia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8"/>
          <p:cNvSpPr txBox="1"/>
          <p:nvPr/>
        </p:nvSpPr>
        <p:spPr>
          <a:xfrm>
            <a:off x="16282947" y="4124597"/>
            <a:ext cx="61584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Global: Brand Exposure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Funding for Innovation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8"/>
          <p:cNvSpPr txBox="1"/>
          <p:nvPr/>
        </p:nvSpPr>
        <p:spPr>
          <a:xfrm>
            <a:off x="9268394" y="7216378"/>
            <a:ext cx="71490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Innovation &amp; Market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Trusted Advice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Support &amp; 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38"/>
          <p:cNvSpPr txBox="1"/>
          <p:nvPr/>
        </p:nvSpPr>
        <p:spPr>
          <a:xfrm>
            <a:off x="16371978" y="7216378"/>
            <a:ext cx="8694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International Partnerships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Operational Policy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38"/>
          <p:cNvSpPr txBox="1"/>
          <p:nvPr/>
        </p:nvSpPr>
        <p:spPr>
          <a:xfrm>
            <a:off x="9235950" y="11013543"/>
            <a:ext cx="7149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Applied Research Partners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Funding for Innovation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38"/>
          <p:cNvSpPr txBox="1"/>
          <p:nvPr/>
        </p:nvSpPr>
        <p:spPr>
          <a:xfrm>
            <a:off x="16339534" y="11013543"/>
            <a:ext cx="8694000" cy="13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International Collaboration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Citations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8"/>
          <p:cNvSpPr/>
          <p:nvPr/>
        </p:nvSpPr>
        <p:spPr>
          <a:xfrm>
            <a:off x="9353429" y="7096169"/>
            <a:ext cx="13260600" cy="47100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" name="Google Shape;53;p38"/>
          <p:cNvSpPr/>
          <p:nvPr/>
        </p:nvSpPr>
        <p:spPr>
          <a:xfrm>
            <a:off x="9353429" y="3948077"/>
            <a:ext cx="13260600" cy="47100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Google Shape;54;p38"/>
          <p:cNvSpPr/>
          <p:nvPr/>
        </p:nvSpPr>
        <p:spPr>
          <a:xfrm>
            <a:off x="9353429" y="10790489"/>
            <a:ext cx="13260600" cy="47100"/>
          </a:xfrm>
          <a:prstGeom prst="rect">
            <a:avLst/>
          </a:prstGeom>
          <a:solidFill>
            <a:srgbClr val="00B1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38"/>
          <p:cNvSpPr txBox="1"/>
          <p:nvPr>
            <p:ph idx="12" type="sldNum"/>
          </p:nvPr>
        </p:nvSpPr>
        <p:spPr>
          <a:xfrm>
            <a:off x="11976360" y="13080314"/>
            <a:ext cx="418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/>
          <p:nvPr>
            <p:ph type="title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39"/>
          <p:cNvSpPr txBox="1"/>
          <p:nvPr>
            <p:ph idx="1" type="body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1" sz="5500">
                <a:solidFill>
                  <a:srgbClr val="262626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2" type="sldNum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60" name="Google Shape;6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body"/>
          </p:nvPr>
        </p:nvSpPr>
        <p:spPr>
          <a:xfrm>
            <a:off x="1206500" y="2674826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1" sz="5500">
                <a:solidFill>
                  <a:srgbClr val="262626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Char char="•"/>
              <a:defRPr/>
            </a:lvl9pPr>
          </a:lstStyle>
          <a:p/>
        </p:txBody>
      </p:sp>
      <p:pic>
        <p:nvPicPr>
          <p:cNvPr descr="Image" id="65" name="Google Shape;6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40"/>
          <p:cNvSpPr txBox="1"/>
          <p:nvPr>
            <p:ph idx="12" type="sldNum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8" name="Google Shape;6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5246"/>
            <a:ext cx="24580123" cy="137329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41"/>
          <p:cNvSpPr txBox="1"/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sz="11600">
                <a:solidFill>
                  <a:srgbClr val="FFFFFF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2" type="sldNum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 1">
  <p:cSld name="Title &amp; Bullets 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2"/>
          <p:cNvSpPr txBox="1"/>
          <p:nvPr>
            <p:ph type="title"/>
          </p:nvPr>
        </p:nvSpPr>
        <p:spPr>
          <a:xfrm>
            <a:off x="1206500" y="952500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1800"/>
              <a:buFont typeface="Arial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" type="body"/>
          </p:nvPr>
        </p:nvSpPr>
        <p:spPr>
          <a:xfrm>
            <a:off x="1206500" y="2674826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  <a:defRPr b="1" sz="5500">
                <a:solidFill>
                  <a:srgbClr val="262626"/>
                </a:solidFill>
              </a:defRPr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2" type="body"/>
          </p:nvPr>
        </p:nvSpPr>
        <p:spPr>
          <a:xfrm>
            <a:off x="1206500" y="4248504"/>
            <a:ext cx="21971100" cy="82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2" type="sldNum"/>
          </p:nvPr>
        </p:nvSpPr>
        <p:spPr>
          <a:xfrm>
            <a:off x="11976359" y="13080504"/>
            <a:ext cx="686695" cy="48731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" id="76" name="Google Shape;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87861" y="12446003"/>
            <a:ext cx="2081338" cy="10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Gradient">
  <p:cSld name="Statement - Gradi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sset 1.png" id="78" name="Google Shape;7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574288" y="-51154"/>
            <a:ext cx="25532576" cy="1376825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3"/>
          <p:cNvSpPr txBox="1"/>
          <p:nvPr>
            <p:ph idx="1" type="body"/>
          </p:nvPr>
        </p:nvSpPr>
        <p:spPr>
          <a:xfrm>
            <a:off x="1206500" y="4920843"/>
            <a:ext cx="219711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b="1" sz="116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b="1" sz="116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b="1" sz="116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b="1" sz="116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600"/>
              <a:buFont typeface="Arial"/>
              <a:buNone/>
              <a:defRPr b="1" sz="11600">
                <a:solidFill>
                  <a:srgbClr val="FFFFFF"/>
                </a:solidFill>
              </a:defRPr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SzPts val="2214"/>
              <a:buFont typeface="Arial"/>
              <a:buChar char="•"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2" type="sldNum"/>
          </p:nvPr>
        </p:nvSpPr>
        <p:spPr>
          <a:xfrm>
            <a:off x="11976360" y="13080314"/>
            <a:ext cx="418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  <a:defRPr b="1" i="0" sz="8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B1FF"/>
              </a:buClr>
              <a:buSzPts val="5904"/>
              <a:buFont typeface="Arial"/>
              <a:buChar char="•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ge" id="8" name="Google Shape;8;p3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987859" y="12446001"/>
            <a:ext cx="2081340" cy="10604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4"/>
          <p:cNvSpPr txBox="1"/>
          <p:nvPr>
            <p:ph idx="12" type="sldNum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500"/>
              <a:buFont typeface="Arial"/>
              <a:buNone/>
              <a:defRPr b="0" i="0" sz="25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40.jpg"/><Relationship Id="rId21" Type="http://schemas.openxmlformats.org/officeDocument/2006/relationships/image" Target="../media/image39.png"/><Relationship Id="rId24" Type="http://schemas.openxmlformats.org/officeDocument/2006/relationships/image" Target="../media/image29.jpg"/><Relationship Id="rId23" Type="http://schemas.openxmlformats.org/officeDocument/2006/relationships/image" Target="../media/image35.g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26" Type="http://schemas.openxmlformats.org/officeDocument/2006/relationships/image" Target="../media/image34.png"/><Relationship Id="rId25" Type="http://schemas.openxmlformats.org/officeDocument/2006/relationships/image" Target="../media/image38.jpg"/><Relationship Id="rId28" Type="http://schemas.openxmlformats.org/officeDocument/2006/relationships/image" Target="../media/image37.png"/><Relationship Id="rId27" Type="http://schemas.openxmlformats.org/officeDocument/2006/relationships/image" Target="../media/image33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29" Type="http://schemas.openxmlformats.org/officeDocument/2006/relationships/image" Target="../media/image31.png"/><Relationship Id="rId7" Type="http://schemas.openxmlformats.org/officeDocument/2006/relationships/image" Target="../media/image7.png"/><Relationship Id="rId8" Type="http://schemas.openxmlformats.org/officeDocument/2006/relationships/image" Target="../media/image16.png"/><Relationship Id="rId31" Type="http://schemas.openxmlformats.org/officeDocument/2006/relationships/image" Target="../media/image54.jpg"/><Relationship Id="rId30" Type="http://schemas.openxmlformats.org/officeDocument/2006/relationships/image" Target="../media/image36.jpg"/><Relationship Id="rId11" Type="http://schemas.openxmlformats.org/officeDocument/2006/relationships/image" Target="../media/image18.png"/><Relationship Id="rId33" Type="http://schemas.openxmlformats.org/officeDocument/2006/relationships/image" Target="../media/image43.gif"/><Relationship Id="rId10" Type="http://schemas.openxmlformats.org/officeDocument/2006/relationships/image" Target="../media/image17.png"/><Relationship Id="rId32" Type="http://schemas.openxmlformats.org/officeDocument/2006/relationships/image" Target="../media/image51.gif"/><Relationship Id="rId13" Type="http://schemas.openxmlformats.org/officeDocument/2006/relationships/image" Target="../media/image32.png"/><Relationship Id="rId35" Type="http://schemas.openxmlformats.org/officeDocument/2006/relationships/image" Target="../media/image53.png"/><Relationship Id="rId12" Type="http://schemas.openxmlformats.org/officeDocument/2006/relationships/image" Target="../media/image26.png"/><Relationship Id="rId34" Type="http://schemas.openxmlformats.org/officeDocument/2006/relationships/image" Target="../media/image44.png"/><Relationship Id="rId15" Type="http://schemas.openxmlformats.org/officeDocument/2006/relationships/image" Target="../media/image15.png"/><Relationship Id="rId37" Type="http://schemas.openxmlformats.org/officeDocument/2006/relationships/image" Target="../media/image46.jpg"/><Relationship Id="rId14" Type="http://schemas.openxmlformats.org/officeDocument/2006/relationships/image" Target="../media/image25.png"/><Relationship Id="rId36" Type="http://schemas.openxmlformats.org/officeDocument/2006/relationships/image" Target="../media/image47.jpg"/><Relationship Id="rId17" Type="http://schemas.openxmlformats.org/officeDocument/2006/relationships/image" Target="../media/image42.gif"/><Relationship Id="rId39" Type="http://schemas.openxmlformats.org/officeDocument/2006/relationships/image" Target="../media/image45.png"/><Relationship Id="rId16" Type="http://schemas.openxmlformats.org/officeDocument/2006/relationships/image" Target="../media/image21.jpg"/><Relationship Id="rId38" Type="http://schemas.openxmlformats.org/officeDocument/2006/relationships/image" Target="../media/image57.png"/><Relationship Id="rId19" Type="http://schemas.openxmlformats.org/officeDocument/2006/relationships/image" Target="../media/image28.gif"/><Relationship Id="rId18" Type="http://schemas.openxmlformats.org/officeDocument/2006/relationships/image" Target="../media/image2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jp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idx="1" type="body"/>
          </p:nvPr>
        </p:nvSpPr>
        <p:spPr>
          <a:xfrm>
            <a:off x="1201347" y="10896600"/>
            <a:ext cx="13067100" cy="18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</a:pPr>
            <a:r>
              <a:rPr lang="en-US"/>
              <a:t>Marie-Francoise Voidrot,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</a:pPr>
            <a:r>
              <a:rPr lang="en-US"/>
              <a:t>Directrice Europe Programme Collaborative Solutions and Innovation  Program, OGC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3600"/>
              <a:buFont typeface="Arial"/>
              <a:buNone/>
            </a:pPr>
            <a:r>
              <a:rPr lang="en-US"/>
              <a:t>2024-01-23</a:t>
            </a:r>
            <a:endParaRPr/>
          </a:p>
        </p:txBody>
      </p:sp>
      <p:sp>
        <p:nvSpPr>
          <p:cNvPr id="126" name="Google Shape;126;p1"/>
          <p:cNvSpPr txBox="1"/>
          <p:nvPr>
            <p:ph idx="4294967295" type="ctrTitle"/>
          </p:nvPr>
        </p:nvSpPr>
        <p:spPr>
          <a:xfrm>
            <a:off x="0" y="5485813"/>
            <a:ext cx="15592339" cy="2744373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ct val="100000"/>
              <a:buFont typeface="Arial"/>
              <a:buNone/>
            </a:pPr>
            <a:r>
              <a:rPr i="1" lang="en-US" sz="9600"/>
              <a:t>Rendre l’</a:t>
            </a:r>
            <a:r>
              <a:rPr b="1" i="1" lang="en-US" sz="96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information </a:t>
            </a:r>
            <a:r>
              <a:rPr i="1" lang="en-US" sz="9600"/>
              <a:t>localisée </a:t>
            </a:r>
            <a:r>
              <a:rPr b="1" i="1" lang="en-US" sz="96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FAIR </a:t>
            </a:r>
            <a:br>
              <a:rPr b="1" i="1" lang="en-US" sz="96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9600" u="none" cap="none" strike="noStrike">
                <a:solidFill>
                  <a:srgbClr val="00B1FF"/>
                </a:solidFill>
                <a:latin typeface="Arial"/>
                <a:ea typeface="Arial"/>
                <a:cs typeface="Arial"/>
                <a:sym typeface="Arial"/>
              </a:rPr>
              <a:t>(Findable, Accessible, Interoperable, Reusable) </a:t>
            </a:r>
            <a:endParaRPr b="1" i="0" sz="9600" u="none" cap="none" strike="noStrike">
              <a:solidFill>
                <a:srgbClr val="00B1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t-air balloons viewed from below against a blue sky" id="131" name="Google Shape;131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198" y="1466651"/>
            <a:ext cx="7184124" cy="1078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"/>
          <p:cNvSpPr txBox="1"/>
          <p:nvPr>
            <p:ph idx="4294967295" type="body"/>
          </p:nvPr>
        </p:nvSpPr>
        <p:spPr>
          <a:xfrm>
            <a:off x="9021375" y="3283925"/>
            <a:ext cx="12417000" cy="14469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FFFFF"/>
                </a:solidFill>
              </a:rPr>
              <a:t>Un centre de réflexion, d'innovation et de normes pour tout ce qui a trait à la localisation</a:t>
            </a:r>
            <a:endParaRPr b="1" sz="4300">
              <a:solidFill>
                <a:srgbClr val="FFFFFF"/>
              </a:solidFill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9021375" y="807600"/>
            <a:ext cx="10692000" cy="1446900"/>
          </a:xfrm>
          <a:prstGeom prst="rect">
            <a:avLst/>
          </a:prstGeom>
          <a:gradFill>
            <a:gsLst>
              <a:gs pos="0">
                <a:srgbClr val="4ED6FE"/>
              </a:gs>
              <a:gs pos="100000">
                <a:srgbClr val="3087E0"/>
              </a:gs>
            </a:gsLst>
            <a:lin ang="0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00">
                <a:solidFill>
                  <a:srgbClr val="FFFFFF"/>
                </a:solidFill>
              </a:rPr>
              <a:t>Qu’est ce que l’OGC</a:t>
            </a:r>
            <a:endParaRPr b="1" sz="8200">
              <a:solidFill>
                <a:srgbClr val="FFFFFF"/>
              </a:solidFill>
            </a:endParaRPr>
          </a:p>
        </p:txBody>
      </p:sp>
      <p:sp>
        <p:nvSpPr>
          <p:cNvPr id="134" name="Google Shape;134;p5"/>
          <p:cNvSpPr txBox="1"/>
          <p:nvPr>
            <p:ph idx="4294967295" type="body"/>
          </p:nvPr>
        </p:nvSpPr>
        <p:spPr>
          <a:xfrm>
            <a:off x="9021375" y="5127400"/>
            <a:ext cx="3645600" cy="7203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FFFFF"/>
                </a:solidFill>
              </a:rPr>
              <a:t>Notre vision</a:t>
            </a:r>
            <a:endParaRPr b="1" sz="4300">
              <a:solidFill>
                <a:srgbClr val="FFFFFF"/>
              </a:solidFill>
            </a:endParaRPr>
          </a:p>
        </p:txBody>
      </p:sp>
      <p:sp>
        <p:nvSpPr>
          <p:cNvPr id="135" name="Google Shape;135;p5"/>
          <p:cNvSpPr txBox="1"/>
          <p:nvPr>
            <p:ph idx="4294967295" type="body"/>
          </p:nvPr>
        </p:nvSpPr>
        <p:spPr>
          <a:xfrm>
            <a:off x="9021375" y="7647850"/>
            <a:ext cx="3645600" cy="7203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rmAutofit fontScale="92500"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FFFFF"/>
                </a:solidFill>
              </a:rPr>
              <a:t>Notre Mission</a:t>
            </a:r>
            <a:endParaRPr b="1" sz="4300">
              <a:solidFill>
                <a:srgbClr val="FFFFFF"/>
              </a:solidFill>
            </a:endParaRPr>
          </a:p>
        </p:txBody>
      </p:sp>
      <p:sp>
        <p:nvSpPr>
          <p:cNvPr id="136" name="Google Shape;136;p5"/>
          <p:cNvSpPr txBox="1"/>
          <p:nvPr>
            <p:ph idx="4294967295" type="body"/>
          </p:nvPr>
        </p:nvSpPr>
        <p:spPr>
          <a:xfrm>
            <a:off x="9146500" y="10282300"/>
            <a:ext cx="4027500" cy="7203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rmAutofit fontScale="85000"/>
          </a:bodyPr>
          <a:lstStyle/>
          <a:p>
            <a:pPr indent="0" lvl="0" marL="0" rtl="0" algn="l">
              <a:spcBef>
                <a:spcPts val="450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FFFFFF"/>
                </a:solidFill>
              </a:rPr>
              <a:t>Notre Approche</a:t>
            </a:r>
            <a:endParaRPr b="1" sz="4300">
              <a:solidFill>
                <a:srgbClr val="FFFFFF"/>
              </a:solidFill>
            </a:endParaRPr>
          </a:p>
        </p:txBody>
      </p:sp>
      <p:sp>
        <p:nvSpPr>
          <p:cNvPr id="137" name="Google Shape;137;p5"/>
          <p:cNvSpPr txBox="1"/>
          <p:nvPr>
            <p:ph idx="4294967295" type="body"/>
          </p:nvPr>
        </p:nvSpPr>
        <p:spPr>
          <a:xfrm>
            <a:off x="9021375" y="6024325"/>
            <a:ext cx="10468200" cy="14469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rPr lang="en-US" sz="3175">
                <a:solidFill>
                  <a:srgbClr val="FFFFFF"/>
                </a:solidFill>
              </a:rPr>
              <a:t>Construire l'avenir de la localisation avec la communauté et la technologie pour le bien de la société</a:t>
            </a:r>
            <a:endParaRPr sz="22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22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275">
              <a:solidFill>
                <a:srgbClr val="FFFFFF"/>
              </a:solidFill>
            </a:endParaRPr>
          </a:p>
        </p:txBody>
      </p:sp>
      <p:sp>
        <p:nvSpPr>
          <p:cNvPr id="138" name="Google Shape;138;p5"/>
          <p:cNvSpPr txBox="1"/>
          <p:nvPr>
            <p:ph idx="4294967295" type="body"/>
          </p:nvPr>
        </p:nvSpPr>
        <p:spPr>
          <a:xfrm>
            <a:off x="9021375" y="6024325"/>
            <a:ext cx="10468200" cy="14469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rPr lang="en-US" sz="3175">
                <a:solidFill>
                  <a:srgbClr val="FFFFFF"/>
                </a:solidFill>
              </a:rPr>
              <a:t>Construire l'avenir de la localisation avec la communauté et la technologie pour le bien de la société</a:t>
            </a:r>
            <a:endParaRPr sz="22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275">
              <a:solidFill>
                <a:srgbClr val="FFFFFF"/>
              </a:solidFill>
            </a:endParaRPr>
          </a:p>
        </p:txBody>
      </p:sp>
      <p:sp>
        <p:nvSpPr>
          <p:cNvPr id="139" name="Google Shape;139;p5"/>
          <p:cNvSpPr txBox="1"/>
          <p:nvPr>
            <p:ph idx="4294967295" type="body"/>
          </p:nvPr>
        </p:nvSpPr>
        <p:spPr>
          <a:xfrm>
            <a:off x="9021375" y="8601775"/>
            <a:ext cx="10468200" cy="14469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rPr lang="en-US" sz="3175">
                <a:solidFill>
                  <a:srgbClr val="FFFFFF"/>
                </a:solidFill>
              </a:rPr>
              <a:t>Rendre les informations de localisation trouvables, accessibles, interopérables et réutilisables (FAIR)</a:t>
            </a:r>
            <a:endParaRPr sz="2275">
              <a:solidFill>
                <a:srgbClr val="FFFFFF"/>
              </a:solidFill>
            </a:endParaRPr>
          </a:p>
        </p:txBody>
      </p:sp>
      <p:sp>
        <p:nvSpPr>
          <p:cNvPr id="140" name="Google Shape;140;p5"/>
          <p:cNvSpPr txBox="1"/>
          <p:nvPr>
            <p:ph idx="4294967295" type="body"/>
          </p:nvPr>
        </p:nvSpPr>
        <p:spPr>
          <a:xfrm>
            <a:off x="9133275" y="11236225"/>
            <a:ext cx="14028900" cy="1446900"/>
          </a:xfrm>
          <a:prstGeom prst="rect">
            <a:avLst/>
          </a:prstGeom>
          <a:gradFill>
            <a:gsLst>
              <a:gs pos="0">
                <a:srgbClr val="3087E0"/>
              </a:gs>
              <a:gs pos="100000">
                <a:srgbClr val="4ED6FE"/>
              </a:gs>
            </a:gsLst>
            <a:lin ang="13500032" scaled="0"/>
          </a:gradFill>
          <a:ln>
            <a:noFill/>
          </a:ln>
          <a:effectLst>
            <a:outerShdw blurRad="71438" rotWithShape="0" algn="bl" dir="5400000" dist="19050">
              <a:srgbClr val="4ED6FE">
                <a:alpha val="50000"/>
              </a:srgbClr>
            </a:outerShdw>
          </a:effectLst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rPr lang="en-US" sz="3175">
                <a:solidFill>
                  <a:srgbClr val="FFFFFF"/>
                </a:solidFill>
              </a:rPr>
              <a:t>Un processus collaboratif et agile éprouvé, combinant des normes consensuelles, un projet d'innovation et la création de partenariats.</a:t>
            </a:r>
            <a:endParaRPr sz="31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None/>
            </a:pPr>
            <a:r>
              <a:t/>
            </a:r>
            <a:endParaRPr sz="3175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5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3175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"/>
          <p:cNvSpPr txBox="1"/>
          <p:nvPr>
            <p:ph type="title"/>
          </p:nvPr>
        </p:nvSpPr>
        <p:spPr>
          <a:xfrm>
            <a:off x="1206500" y="952500"/>
            <a:ext cx="21971100" cy="9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7650"/>
              <a:buFont typeface="Arial"/>
              <a:buNone/>
            </a:pPr>
            <a:r>
              <a:rPr lang="en-US" sz="6380"/>
              <a:t>Plus de données-Plus de technologie-Plus d’innovation</a:t>
            </a:r>
            <a:endParaRPr sz="638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7650"/>
              <a:buFont typeface="Arial"/>
              <a:buNone/>
            </a:pPr>
            <a:r>
              <a:rPr lang="en-US" sz="6380"/>
              <a:t> … </a:t>
            </a:r>
            <a:endParaRPr sz="6380"/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5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7" name="Google Shape;1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500" y="2191588"/>
            <a:ext cx="22474913" cy="1057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"/>
          <p:cNvSpPr txBox="1"/>
          <p:nvPr>
            <p:ph type="title"/>
          </p:nvPr>
        </p:nvSpPr>
        <p:spPr>
          <a:xfrm>
            <a:off x="1159600" y="497200"/>
            <a:ext cx="222753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ct val="100000"/>
              <a:buFont typeface="Arial"/>
              <a:buNone/>
            </a:pPr>
            <a:r>
              <a:rPr lang="en-US"/>
              <a:t>30 ans de Communauté, Standards, Impacts</a:t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18441911" y="3299257"/>
            <a:ext cx="4761600" cy="6881400"/>
          </a:xfrm>
          <a:prstGeom prst="roundRect">
            <a:avLst>
              <a:gd fmla="val 3025" name="adj"/>
            </a:avLst>
          </a:prstGeom>
          <a:gradFill>
            <a:gsLst>
              <a:gs pos="0">
                <a:srgbClr val="F1FAFE"/>
              </a:gs>
              <a:gs pos="74000">
                <a:srgbClr val="8BD4FF"/>
              </a:gs>
              <a:gs pos="83000">
                <a:srgbClr val="8BD4FF"/>
              </a:gs>
              <a:gs pos="100000">
                <a:srgbClr val="B2E2FE"/>
              </a:gs>
            </a:gsLst>
            <a:lin ang="5400000" scaled="0"/>
          </a:gra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Ouverts au niveau Mondial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12638887" y="3337637"/>
            <a:ext cx="4743600" cy="6875700"/>
          </a:xfrm>
          <a:prstGeom prst="roundRect">
            <a:avLst>
              <a:gd fmla="val 3025" name="adj"/>
            </a:avLst>
          </a:prstGeom>
          <a:gradFill>
            <a:gsLst>
              <a:gs pos="0">
                <a:srgbClr val="F1FAFE"/>
              </a:gs>
              <a:gs pos="74000">
                <a:srgbClr val="8BD4FF"/>
              </a:gs>
              <a:gs pos="83000">
                <a:srgbClr val="8BD4FF"/>
              </a:gs>
              <a:gs pos="100000">
                <a:srgbClr val="B2E2FE"/>
              </a:gs>
            </a:gsLst>
            <a:lin ang="5400000" scaled="0"/>
          </a:gra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Creation de valeur via l’approche géospatiale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1186866" y="3242379"/>
            <a:ext cx="4845300" cy="6875700"/>
          </a:xfrm>
          <a:prstGeom prst="roundRect">
            <a:avLst>
              <a:gd fmla="val 3025" name="adj"/>
            </a:avLst>
          </a:prstGeom>
          <a:gradFill>
            <a:gsLst>
              <a:gs pos="0">
                <a:srgbClr val="F1FAFE"/>
              </a:gs>
              <a:gs pos="74000">
                <a:srgbClr val="8BD4FF"/>
              </a:gs>
              <a:gs pos="83000">
                <a:srgbClr val="8BD4FF"/>
              </a:gs>
              <a:gs pos="100000">
                <a:srgbClr val="B2E2FE"/>
              </a:gs>
            </a:gsLst>
            <a:lin ang="5400000" scaled="0"/>
          </a:gra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Communit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é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550+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Membres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5090985" y="4947333"/>
            <a:ext cx="40725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8524548" y="5421477"/>
            <a:ext cx="5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1"/>
          <p:cNvSpPr txBox="1"/>
          <p:nvPr/>
        </p:nvSpPr>
        <p:spPr>
          <a:xfrm>
            <a:off x="9011846" y="6211910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8719171" y="7067432"/>
            <a:ext cx="5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6948091" y="3262762"/>
            <a:ext cx="4733400" cy="6855300"/>
          </a:xfrm>
          <a:prstGeom prst="roundRect">
            <a:avLst>
              <a:gd fmla="val 3025" name="adj"/>
            </a:avLst>
          </a:prstGeom>
          <a:gradFill>
            <a:gsLst>
              <a:gs pos="0">
                <a:srgbClr val="F1FAFE"/>
              </a:gs>
              <a:gs pos="74000">
                <a:srgbClr val="8BD4FF"/>
              </a:gs>
              <a:gs pos="83000">
                <a:srgbClr val="8BD4FF"/>
              </a:gs>
              <a:gs pos="100000">
                <a:srgbClr val="B2E2FE"/>
              </a:gs>
            </a:gsLst>
            <a:lin ang="5400000" scaled="0"/>
          </a:gra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Résolution de problèmes et Innovation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5584" y="4857946"/>
            <a:ext cx="3675514" cy="3456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2" name="Google Shape;16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760786" y="6006935"/>
            <a:ext cx="1482864" cy="1482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441911" y="7322296"/>
            <a:ext cx="2092779" cy="2092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64" name="Google Shape;16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19423" y="3890588"/>
            <a:ext cx="1887126" cy="18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1"/>
          <p:cNvSpPr txBox="1"/>
          <p:nvPr/>
        </p:nvSpPr>
        <p:spPr>
          <a:xfrm>
            <a:off x="20523293" y="4127592"/>
            <a:ext cx="2343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34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273340"/>
                </a:solidFill>
                <a:latin typeface="Calibri"/>
                <a:ea typeface="Calibri"/>
                <a:cs typeface="Calibri"/>
                <a:sym typeface="Calibri"/>
              </a:rPr>
              <a:t>Standards ouverts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1"/>
          <p:cNvSpPr txBox="1"/>
          <p:nvPr/>
        </p:nvSpPr>
        <p:spPr>
          <a:xfrm>
            <a:off x="20711411" y="7845365"/>
            <a:ext cx="230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3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73340"/>
                </a:solidFill>
                <a:latin typeface="Calibri"/>
                <a:ea typeface="Calibri"/>
                <a:cs typeface="Calibri"/>
                <a:sym typeface="Calibri"/>
              </a:rPr>
              <a:t>Proof of Concepts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sign&#10;&#10;Description automatically generated" id="167" name="Google Shape;167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21679" y="8994020"/>
            <a:ext cx="450879" cy="4508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8" name="Google Shape;168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40467" y="8948335"/>
            <a:ext cx="539997" cy="5399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lock&#10;&#10;Description automatically generated" id="169" name="Google Shape;16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86557" y="9021484"/>
            <a:ext cx="393699" cy="3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/>
          <p:nvPr/>
        </p:nvSpPr>
        <p:spPr>
          <a:xfrm>
            <a:off x="2300151" y="9430930"/>
            <a:ext cx="2252400" cy="60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326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97210" y="6880328"/>
            <a:ext cx="1963327" cy="673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724927" y="5001996"/>
            <a:ext cx="1371077" cy="24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09691" y="5862863"/>
            <a:ext cx="700436" cy="42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36706" y="8058365"/>
            <a:ext cx="1433623" cy="444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98081" y="5396267"/>
            <a:ext cx="869962" cy="571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- Epic Games" id="176" name="Google Shape;176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740985" y="7335929"/>
            <a:ext cx="670945" cy="6829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77" name="Google Shape;17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452945" y="8601695"/>
            <a:ext cx="1572459" cy="41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03573" y="4226662"/>
            <a:ext cx="1032365" cy="4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332906" y="3408016"/>
            <a:ext cx="1484684" cy="5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0745" y="3454088"/>
            <a:ext cx="1789301" cy="613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fence Science and Technology Laboratory" id="181" name="Google Shape;181;p1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087803" y="6094793"/>
            <a:ext cx="861922" cy="593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al_of_the_United_States_Federal_Aviation_Administration" id="182" name="Google Shape;182;p1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8386" y="7917515"/>
            <a:ext cx="1698805" cy="728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83" name="Google Shape;183;p1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820506" y="6195584"/>
            <a:ext cx="1253230" cy="4648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stralian Government Bureau of Meteorology" id="184" name="Google Shape;184;p1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183904" y="3798170"/>
            <a:ext cx="1609150" cy="4425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85" name="Google Shape;185;p1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075980" y="4352371"/>
            <a:ext cx="1442364" cy="415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86" name="Google Shape;186;p1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410465" y="8373251"/>
            <a:ext cx="837454" cy="51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imble Navigation Logo" id="187" name="Google Shape;187;p1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3088" y="6110644"/>
            <a:ext cx="1446730" cy="325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75626" y="3981403"/>
            <a:ext cx="1236883" cy="55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87797" y="4878586"/>
            <a:ext cx="1042396" cy="516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l's Vision for the Future of Technology" id="190" name="Google Shape;190;p1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464354" y="3532352"/>
            <a:ext cx="690491" cy="176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91" name="Google Shape;191;p1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412679" y="6594946"/>
            <a:ext cx="1457650" cy="401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sign with white text&#10;&#10;Description automatically generated with low confidence" id="192" name="Google Shape;192;p1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582754" y="7785572"/>
            <a:ext cx="1176495" cy="49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398970" y="5573723"/>
            <a:ext cx="1253231" cy="42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412679" y="7336429"/>
            <a:ext cx="1225136" cy="42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032168" y="6602280"/>
            <a:ext cx="972352" cy="56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318854" y="4199716"/>
            <a:ext cx="545218" cy="634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4345125" y="4777790"/>
            <a:ext cx="854040" cy="8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3479033" y="7370965"/>
            <a:ext cx="1210747" cy="448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4920379" y="5537235"/>
            <a:ext cx="966103" cy="462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1"/>
          <p:cNvSpPr txBox="1"/>
          <p:nvPr/>
        </p:nvSpPr>
        <p:spPr>
          <a:xfrm>
            <a:off x="20625440" y="6121789"/>
            <a:ext cx="209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34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7334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3200">
                <a:solidFill>
                  <a:srgbClr val="273340"/>
                </a:solidFill>
                <a:latin typeface="Calibri"/>
                <a:ea typeface="Calibri"/>
                <a:cs typeface="Calibri"/>
                <a:sym typeface="Calibri"/>
              </a:rPr>
              <a:t>onnes Pratiques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1"/>
          <p:cNvSpPr txBox="1"/>
          <p:nvPr/>
        </p:nvSpPr>
        <p:spPr>
          <a:xfrm>
            <a:off x="5121187" y="2358693"/>
            <a:ext cx="5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1"/>
          <p:cNvSpPr txBox="1"/>
          <p:nvPr/>
        </p:nvSpPr>
        <p:spPr>
          <a:xfrm>
            <a:off x="5785467" y="3149126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 txBox="1"/>
          <p:nvPr/>
        </p:nvSpPr>
        <p:spPr>
          <a:xfrm>
            <a:off x="5492792" y="4004648"/>
            <a:ext cx="5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" name="Google Shape;204;p11"/>
          <p:cNvGrpSpPr/>
          <p:nvPr/>
        </p:nvGrpSpPr>
        <p:grpSpPr>
          <a:xfrm>
            <a:off x="13521031" y="3674331"/>
            <a:ext cx="3199506" cy="5707133"/>
            <a:chOff x="4665236" y="919642"/>
            <a:chExt cx="2890249" cy="5810561"/>
          </a:xfrm>
        </p:grpSpPr>
        <p:sp>
          <p:nvSpPr>
            <p:cNvPr id="205" name="Google Shape;205;p11"/>
            <p:cNvSpPr/>
            <p:nvPr/>
          </p:nvSpPr>
          <p:spPr>
            <a:xfrm flipH="1" rot="-279450">
              <a:off x="5583191" y="954993"/>
              <a:ext cx="920801" cy="1231594"/>
            </a:xfrm>
            <a:custGeom>
              <a:rect b="b" l="l" r="r" t="t"/>
              <a:pathLst>
                <a:path extrusionOk="0" h="10595264" w="7921535">
                  <a:moveTo>
                    <a:pt x="2735507" y="84"/>
                  </a:moveTo>
                  <a:cubicBezTo>
                    <a:pt x="2903183" y="-2643"/>
                    <a:pt x="3059473" y="60990"/>
                    <a:pt x="3150611" y="155917"/>
                  </a:cubicBezTo>
                  <a:cubicBezTo>
                    <a:pt x="3379480" y="338631"/>
                    <a:pt x="3602262" y="931991"/>
                    <a:pt x="3377409" y="960575"/>
                  </a:cubicBezTo>
                  <a:cubicBezTo>
                    <a:pt x="3475213" y="1314901"/>
                    <a:pt x="3685985" y="1050593"/>
                    <a:pt x="3799927" y="1281191"/>
                  </a:cubicBezTo>
                  <a:cubicBezTo>
                    <a:pt x="3941583" y="1268640"/>
                    <a:pt x="4018686" y="1250708"/>
                    <a:pt x="4257172" y="1356503"/>
                  </a:cubicBezTo>
                  <a:cubicBezTo>
                    <a:pt x="4346827" y="1309882"/>
                    <a:pt x="4560211" y="1322435"/>
                    <a:pt x="4639110" y="1523264"/>
                  </a:cubicBezTo>
                  <a:cubicBezTo>
                    <a:pt x="4700073" y="1505334"/>
                    <a:pt x="4895523" y="1584230"/>
                    <a:pt x="4999524" y="1663127"/>
                  </a:cubicBezTo>
                  <a:cubicBezTo>
                    <a:pt x="4979800" y="1747402"/>
                    <a:pt x="5116080" y="1557332"/>
                    <a:pt x="5521324" y="1851406"/>
                  </a:cubicBezTo>
                  <a:cubicBezTo>
                    <a:pt x="5610981" y="1817335"/>
                    <a:pt x="5738293" y="1955407"/>
                    <a:pt x="5887122" y="1975133"/>
                  </a:cubicBezTo>
                  <a:cubicBezTo>
                    <a:pt x="5974984" y="2036098"/>
                    <a:pt x="6009053" y="2113201"/>
                    <a:pt x="6150710" y="2158031"/>
                  </a:cubicBezTo>
                  <a:cubicBezTo>
                    <a:pt x="6450163" y="2373205"/>
                    <a:pt x="6663545" y="2615277"/>
                    <a:pt x="7032929" y="2787415"/>
                  </a:cubicBezTo>
                  <a:cubicBezTo>
                    <a:pt x="7034721" y="2850174"/>
                    <a:pt x="6994952" y="2912442"/>
                    <a:pt x="6996745" y="2975200"/>
                  </a:cubicBezTo>
                  <a:cubicBezTo>
                    <a:pt x="7217146" y="3026408"/>
                    <a:pt x="7451960" y="3128508"/>
                    <a:pt x="7682136" y="3257941"/>
                  </a:cubicBezTo>
                  <a:cubicBezTo>
                    <a:pt x="7795483" y="3312995"/>
                    <a:pt x="7896800" y="3403604"/>
                    <a:pt x="7857169" y="3442682"/>
                  </a:cubicBezTo>
                  <a:cubicBezTo>
                    <a:pt x="7812458" y="3502080"/>
                    <a:pt x="7621917" y="3333174"/>
                    <a:pt x="7611988" y="3370487"/>
                  </a:cubicBezTo>
                  <a:cubicBezTo>
                    <a:pt x="7559495" y="3387844"/>
                    <a:pt x="7975670" y="3507636"/>
                    <a:pt x="7915588" y="3600162"/>
                  </a:cubicBezTo>
                  <a:cubicBezTo>
                    <a:pt x="7856121" y="3704481"/>
                    <a:pt x="7520809" y="3431616"/>
                    <a:pt x="7506647" y="3493482"/>
                  </a:cubicBezTo>
                  <a:cubicBezTo>
                    <a:pt x="7507070" y="3524385"/>
                    <a:pt x="7927209" y="3642436"/>
                    <a:pt x="7872407" y="3747482"/>
                  </a:cubicBezTo>
                  <a:cubicBezTo>
                    <a:pt x="7775040" y="3871942"/>
                    <a:pt x="7427253" y="3559886"/>
                    <a:pt x="7366947" y="3617942"/>
                  </a:cubicBezTo>
                  <a:cubicBezTo>
                    <a:pt x="7300060" y="3650115"/>
                    <a:pt x="7810369" y="3800339"/>
                    <a:pt x="7765727" y="3912582"/>
                  </a:cubicBezTo>
                  <a:cubicBezTo>
                    <a:pt x="7701804" y="4024765"/>
                    <a:pt x="7437413" y="3785946"/>
                    <a:pt x="7369487" y="3788122"/>
                  </a:cubicBezTo>
                  <a:cubicBezTo>
                    <a:pt x="7301561" y="3790298"/>
                    <a:pt x="7503901" y="3903129"/>
                    <a:pt x="7358173" y="3925641"/>
                  </a:cubicBezTo>
                  <a:cubicBezTo>
                    <a:pt x="7272806" y="3838497"/>
                    <a:pt x="7223903" y="3897206"/>
                    <a:pt x="7130121" y="3770794"/>
                  </a:cubicBezTo>
                  <a:cubicBezTo>
                    <a:pt x="6992468" y="3728854"/>
                    <a:pt x="6924937" y="3585939"/>
                    <a:pt x="6851796" y="3493511"/>
                  </a:cubicBezTo>
                  <a:lnTo>
                    <a:pt x="6754263" y="3352863"/>
                  </a:lnTo>
                  <a:lnTo>
                    <a:pt x="6710794" y="3380255"/>
                  </a:lnTo>
                  <a:lnTo>
                    <a:pt x="6018013" y="2939827"/>
                  </a:lnTo>
                  <a:cubicBezTo>
                    <a:pt x="5782701" y="2871917"/>
                    <a:pt x="5518963" y="2747155"/>
                    <a:pt x="5269437" y="2650819"/>
                  </a:cubicBezTo>
                  <a:cubicBezTo>
                    <a:pt x="5007276" y="2650819"/>
                    <a:pt x="4787757" y="2484994"/>
                    <a:pt x="4582450" y="2494471"/>
                  </a:cubicBezTo>
                  <a:cubicBezTo>
                    <a:pt x="4621932" y="2690303"/>
                    <a:pt x="4505067" y="2995103"/>
                    <a:pt x="4487696" y="3238310"/>
                  </a:cubicBezTo>
                  <a:cubicBezTo>
                    <a:pt x="4710373" y="3955300"/>
                    <a:pt x="5060973" y="4677030"/>
                    <a:pt x="5141514" y="5389281"/>
                  </a:cubicBezTo>
                  <a:cubicBezTo>
                    <a:pt x="5102031" y="5442978"/>
                    <a:pt x="5024649" y="5439818"/>
                    <a:pt x="4966216" y="5465087"/>
                  </a:cubicBezTo>
                  <a:cubicBezTo>
                    <a:pt x="4993062" y="5638806"/>
                    <a:pt x="4901465" y="5708295"/>
                    <a:pt x="4918837" y="6057312"/>
                  </a:cubicBezTo>
                  <a:cubicBezTo>
                    <a:pt x="4865143" y="6291047"/>
                    <a:pt x="4839872" y="6458449"/>
                    <a:pt x="4800390" y="6659017"/>
                  </a:cubicBezTo>
                  <a:cubicBezTo>
                    <a:pt x="4786177" y="6878536"/>
                    <a:pt x="4805129" y="7088580"/>
                    <a:pt x="4757750" y="7317574"/>
                  </a:cubicBezTo>
                  <a:cubicBezTo>
                    <a:pt x="4914101" y="7338101"/>
                    <a:pt x="4871459" y="7666594"/>
                    <a:pt x="5241007" y="8189330"/>
                  </a:cubicBezTo>
                  <a:cubicBezTo>
                    <a:pt x="5294703" y="8307777"/>
                    <a:pt x="5296284" y="8502025"/>
                    <a:pt x="5402095" y="8544667"/>
                  </a:cubicBezTo>
                  <a:cubicBezTo>
                    <a:pt x="5458949" y="8652059"/>
                    <a:pt x="5477902" y="8858944"/>
                    <a:pt x="5416309" y="8952120"/>
                  </a:cubicBezTo>
                  <a:cubicBezTo>
                    <a:pt x="5504749" y="9315353"/>
                    <a:pt x="5503170" y="9659634"/>
                    <a:pt x="5259961" y="9932850"/>
                  </a:cubicBezTo>
                  <a:cubicBezTo>
                    <a:pt x="5043601" y="10258179"/>
                    <a:pt x="4827237" y="10104993"/>
                    <a:pt x="4824080" y="9814406"/>
                  </a:cubicBezTo>
                  <a:cubicBezTo>
                    <a:pt x="4751433" y="9560138"/>
                    <a:pt x="4854084" y="9182694"/>
                    <a:pt x="4776702" y="9122679"/>
                  </a:cubicBezTo>
                  <a:cubicBezTo>
                    <a:pt x="4657467" y="9057140"/>
                    <a:pt x="4612459" y="8941855"/>
                    <a:pt x="4596667" y="8852627"/>
                  </a:cubicBezTo>
                  <a:cubicBezTo>
                    <a:pt x="4632991" y="8834464"/>
                    <a:pt x="4571396" y="8645742"/>
                    <a:pt x="4511384" y="8558881"/>
                  </a:cubicBezTo>
                  <a:lnTo>
                    <a:pt x="4198689" y="8208283"/>
                  </a:lnTo>
                  <a:cubicBezTo>
                    <a:pt x="3911262" y="7830839"/>
                    <a:pt x="3884413" y="7789774"/>
                    <a:pt x="3791235" y="7544987"/>
                  </a:cubicBezTo>
                  <a:cubicBezTo>
                    <a:pt x="3728064" y="7304937"/>
                    <a:pt x="3844931" y="7064888"/>
                    <a:pt x="3758068" y="6568997"/>
                  </a:cubicBezTo>
                  <a:lnTo>
                    <a:pt x="3720167" y="6095213"/>
                  </a:lnTo>
                  <a:lnTo>
                    <a:pt x="3402733" y="6322630"/>
                  </a:lnTo>
                  <a:cubicBezTo>
                    <a:pt x="3181635" y="6567418"/>
                    <a:pt x="3041078" y="6911698"/>
                    <a:pt x="2829456" y="7203862"/>
                  </a:cubicBezTo>
                  <a:cubicBezTo>
                    <a:pt x="2666791" y="7308095"/>
                    <a:pt x="2717329" y="7388639"/>
                    <a:pt x="2947902" y="7625528"/>
                  </a:cubicBezTo>
                  <a:cubicBezTo>
                    <a:pt x="3131099" y="8230391"/>
                    <a:pt x="3366410" y="8787876"/>
                    <a:pt x="3497491" y="9440117"/>
                  </a:cubicBezTo>
                  <a:cubicBezTo>
                    <a:pt x="3530655" y="9519081"/>
                    <a:pt x="3582770" y="9569616"/>
                    <a:pt x="3596984" y="9677008"/>
                  </a:cubicBezTo>
                  <a:cubicBezTo>
                    <a:pt x="3570136" y="9710172"/>
                    <a:pt x="3548027" y="9785977"/>
                    <a:pt x="3634887" y="9743335"/>
                  </a:cubicBezTo>
                  <a:lnTo>
                    <a:pt x="3720169" y="9885473"/>
                  </a:lnTo>
                  <a:cubicBezTo>
                    <a:pt x="3536973" y="9948642"/>
                    <a:pt x="3235329" y="10149211"/>
                    <a:pt x="3170579" y="10074983"/>
                  </a:cubicBezTo>
                  <a:lnTo>
                    <a:pt x="2881574" y="10278711"/>
                  </a:lnTo>
                  <a:cubicBezTo>
                    <a:pt x="2752864" y="10363993"/>
                    <a:pt x="2578353" y="10555874"/>
                    <a:pt x="2303560" y="10544031"/>
                  </a:cubicBezTo>
                  <a:cubicBezTo>
                    <a:pt x="2166162" y="10603253"/>
                    <a:pt x="2063511" y="10619046"/>
                    <a:pt x="2005076" y="10548767"/>
                  </a:cubicBezTo>
                  <a:cubicBezTo>
                    <a:pt x="1981388" y="10452432"/>
                    <a:pt x="2123523" y="10327668"/>
                    <a:pt x="2346199" y="10193430"/>
                  </a:cubicBezTo>
                  <a:cubicBezTo>
                    <a:pt x="2475699" y="10131842"/>
                    <a:pt x="2463064" y="10051297"/>
                    <a:pt x="2521498" y="9980230"/>
                  </a:cubicBezTo>
                  <a:cubicBezTo>
                    <a:pt x="2501758" y="9861784"/>
                    <a:pt x="2617834" y="9806508"/>
                    <a:pt x="2597304" y="9705435"/>
                  </a:cubicBezTo>
                  <a:cubicBezTo>
                    <a:pt x="2619414" y="9632788"/>
                    <a:pt x="2583880" y="9586201"/>
                    <a:pt x="2654157" y="9544349"/>
                  </a:cubicBezTo>
                  <a:cubicBezTo>
                    <a:pt x="2579933" y="9509606"/>
                    <a:pt x="2590986" y="9427483"/>
                    <a:pt x="2559400" y="9369049"/>
                  </a:cubicBezTo>
                  <a:cubicBezTo>
                    <a:pt x="2456749" y="9042141"/>
                    <a:pt x="2278289" y="8667852"/>
                    <a:pt x="2137735" y="8317254"/>
                  </a:cubicBezTo>
                  <a:cubicBezTo>
                    <a:pt x="2005076" y="8032986"/>
                    <a:pt x="1758708" y="7653958"/>
                    <a:pt x="1739757" y="7464447"/>
                  </a:cubicBezTo>
                  <a:cubicBezTo>
                    <a:pt x="1706592" y="7369689"/>
                    <a:pt x="1744496" y="7327047"/>
                    <a:pt x="1735020" y="7260719"/>
                  </a:cubicBezTo>
                  <a:cubicBezTo>
                    <a:pt x="1657635" y="7140693"/>
                    <a:pt x="1793453" y="6996980"/>
                    <a:pt x="1787137" y="6858002"/>
                  </a:cubicBezTo>
                  <a:lnTo>
                    <a:pt x="2331983" y="5863063"/>
                  </a:lnTo>
                  <a:cubicBezTo>
                    <a:pt x="2584668" y="5450873"/>
                    <a:pt x="2771023" y="5261360"/>
                    <a:pt x="2635207" y="5237668"/>
                  </a:cubicBezTo>
                  <a:cubicBezTo>
                    <a:pt x="2745757" y="5087638"/>
                    <a:pt x="2780499" y="4937607"/>
                    <a:pt x="2853145" y="4787576"/>
                  </a:cubicBezTo>
                  <a:cubicBezTo>
                    <a:pt x="2805766" y="4691240"/>
                    <a:pt x="2791553" y="4571215"/>
                    <a:pt x="2810503" y="4498568"/>
                  </a:cubicBezTo>
                  <a:cubicBezTo>
                    <a:pt x="2734698" y="4496989"/>
                    <a:pt x="2772600" y="4410129"/>
                    <a:pt x="2753650" y="4365910"/>
                  </a:cubicBezTo>
                  <a:cubicBezTo>
                    <a:pt x="2838140" y="4228513"/>
                    <a:pt x="2872887" y="3784738"/>
                    <a:pt x="2777340" y="3465723"/>
                  </a:cubicBezTo>
                  <a:cubicBezTo>
                    <a:pt x="2710224" y="3274630"/>
                    <a:pt x="2642313" y="2984043"/>
                    <a:pt x="2606779" y="2821378"/>
                  </a:cubicBezTo>
                  <a:lnTo>
                    <a:pt x="1199646" y="2897181"/>
                  </a:lnTo>
                  <a:lnTo>
                    <a:pt x="1128023" y="2749647"/>
                  </a:lnTo>
                  <a:cubicBezTo>
                    <a:pt x="1056016" y="2882915"/>
                    <a:pt x="764972" y="2897123"/>
                    <a:pt x="747709" y="2935600"/>
                  </a:cubicBezTo>
                  <a:lnTo>
                    <a:pt x="2070" y="2905221"/>
                  </a:lnTo>
                  <a:cubicBezTo>
                    <a:pt x="-11516" y="2751959"/>
                    <a:pt x="44945" y="2734045"/>
                    <a:pt x="78582" y="2676380"/>
                  </a:cubicBezTo>
                  <a:cubicBezTo>
                    <a:pt x="146266" y="2652763"/>
                    <a:pt x="140441" y="2602257"/>
                    <a:pt x="213624" y="2560178"/>
                  </a:cubicBezTo>
                  <a:cubicBezTo>
                    <a:pt x="331698" y="2501142"/>
                    <a:pt x="374002" y="2500218"/>
                    <a:pt x="522544" y="2453085"/>
                  </a:cubicBezTo>
                  <a:cubicBezTo>
                    <a:pt x="679324" y="2390165"/>
                    <a:pt x="841129" y="2440563"/>
                    <a:pt x="1010132" y="2409188"/>
                  </a:cubicBezTo>
                  <a:lnTo>
                    <a:pt x="1627183" y="2306031"/>
                  </a:lnTo>
                  <a:lnTo>
                    <a:pt x="2222499" y="2186966"/>
                  </a:lnTo>
                  <a:cubicBezTo>
                    <a:pt x="2378072" y="2121879"/>
                    <a:pt x="2447922" y="2194906"/>
                    <a:pt x="2439190" y="2084573"/>
                  </a:cubicBezTo>
                  <a:cubicBezTo>
                    <a:pt x="2554284" y="1988529"/>
                    <a:pt x="2555077" y="1947254"/>
                    <a:pt x="2563014" y="1882167"/>
                  </a:cubicBezTo>
                  <a:cubicBezTo>
                    <a:pt x="2532577" y="1807478"/>
                    <a:pt x="2641658" y="1726261"/>
                    <a:pt x="2655884" y="1646422"/>
                  </a:cubicBezTo>
                  <a:cubicBezTo>
                    <a:pt x="2717735" y="1633257"/>
                    <a:pt x="2708051" y="1631221"/>
                    <a:pt x="2719812" y="1588868"/>
                  </a:cubicBezTo>
                  <a:cubicBezTo>
                    <a:pt x="2652175" y="1578120"/>
                    <a:pt x="2675024" y="1529269"/>
                    <a:pt x="2681204" y="1506614"/>
                  </a:cubicBezTo>
                  <a:cubicBezTo>
                    <a:pt x="2626596" y="1425529"/>
                    <a:pt x="2624333" y="1471025"/>
                    <a:pt x="2551637" y="1416471"/>
                  </a:cubicBezTo>
                  <a:cubicBezTo>
                    <a:pt x="2536048" y="1392236"/>
                    <a:pt x="2556588" y="1346613"/>
                    <a:pt x="2518040" y="1338940"/>
                  </a:cubicBezTo>
                  <a:cubicBezTo>
                    <a:pt x="2468222" y="1383276"/>
                    <a:pt x="2420402" y="1340936"/>
                    <a:pt x="2429764" y="1281622"/>
                  </a:cubicBezTo>
                  <a:cubicBezTo>
                    <a:pt x="2445522" y="1107975"/>
                    <a:pt x="2407972" y="999541"/>
                    <a:pt x="2294131" y="971288"/>
                  </a:cubicBezTo>
                  <a:cubicBezTo>
                    <a:pt x="2206617" y="907406"/>
                    <a:pt x="2215031" y="816117"/>
                    <a:pt x="2175481" y="738530"/>
                  </a:cubicBezTo>
                  <a:cubicBezTo>
                    <a:pt x="2145684" y="691907"/>
                    <a:pt x="2129287" y="695985"/>
                    <a:pt x="2122484" y="643919"/>
                  </a:cubicBezTo>
                  <a:cubicBezTo>
                    <a:pt x="2022811" y="646623"/>
                    <a:pt x="2004975" y="479685"/>
                    <a:pt x="2146565" y="414227"/>
                  </a:cubicBezTo>
                  <a:cubicBezTo>
                    <a:pt x="2285520" y="116795"/>
                    <a:pt x="2519923" y="3590"/>
                    <a:pt x="2735507" y="84"/>
                  </a:cubicBezTo>
                  <a:close/>
                  <a:moveTo>
                    <a:pt x="317833" y="2776717"/>
                  </a:moveTo>
                  <a:cubicBezTo>
                    <a:pt x="311983" y="2776666"/>
                    <a:pt x="306114" y="2778848"/>
                    <a:pt x="301612" y="2783273"/>
                  </a:cubicBezTo>
                  <a:lnTo>
                    <a:pt x="206283" y="2876979"/>
                  </a:lnTo>
                  <a:cubicBezTo>
                    <a:pt x="197280" y="2885829"/>
                    <a:pt x="197155" y="2900303"/>
                    <a:pt x="206005" y="2909306"/>
                  </a:cubicBezTo>
                  <a:cubicBezTo>
                    <a:pt x="214855" y="2918309"/>
                    <a:pt x="229329" y="2918433"/>
                    <a:pt x="238332" y="2909583"/>
                  </a:cubicBezTo>
                  <a:lnTo>
                    <a:pt x="333661" y="2815879"/>
                  </a:lnTo>
                  <a:cubicBezTo>
                    <a:pt x="342665" y="2807029"/>
                    <a:pt x="342789" y="2792555"/>
                    <a:pt x="333939" y="2783552"/>
                  </a:cubicBezTo>
                  <a:lnTo>
                    <a:pt x="333939" y="2783551"/>
                  </a:lnTo>
                  <a:cubicBezTo>
                    <a:pt x="329514" y="2779049"/>
                    <a:pt x="323683" y="2776767"/>
                    <a:pt x="317833" y="2776717"/>
                  </a:cubicBezTo>
                  <a:close/>
                  <a:moveTo>
                    <a:pt x="465767" y="2876262"/>
                  </a:moveTo>
                  <a:cubicBezTo>
                    <a:pt x="451374" y="2900815"/>
                    <a:pt x="416660" y="2910129"/>
                    <a:pt x="387027" y="2914362"/>
                  </a:cubicBezTo>
                  <a:cubicBezTo>
                    <a:pt x="418354" y="2922829"/>
                    <a:pt x="439520" y="2926215"/>
                    <a:pt x="465767" y="2932142"/>
                  </a:cubicBezTo>
                  <a:lnTo>
                    <a:pt x="465767" y="28762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" name="Google Shape;206;p11"/>
            <p:cNvGrpSpPr/>
            <p:nvPr/>
          </p:nvGrpSpPr>
          <p:grpSpPr>
            <a:xfrm>
              <a:off x="4665236" y="1813455"/>
              <a:ext cx="2890249" cy="4916748"/>
              <a:chOff x="4665236" y="1813455"/>
              <a:chExt cx="2890249" cy="4916748"/>
            </a:xfrm>
          </p:grpSpPr>
          <p:grpSp>
            <p:nvGrpSpPr>
              <p:cNvPr id="207" name="Google Shape;207;p11"/>
              <p:cNvGrpSpPr/>
              <p:nvPr/>
            </p:nvGrpSpPr>
            <p:grpSpPr>
              <a:xfrm>
                <a:off x="4665236" y="1813455"/>
                <a:ext cx="2890249" cy="4176544"/>
                <a:chOff x="4219377" y="920227"/>
                <a:chExt cx="3491734" cy="5045725"/>
              </a:xfrm>
            </p:grpSpPr>
            <p:grpSp>
              <p:nvGrpSpPr>
                <p:cNvPr id="208" name="Google Shape;208;p11"/>
                <p:cNvGrpSpPr/>
                <p:nvPr/>
              </p:nvGrpSpPr>
              <p:grpSpPr>
                <a:xfrm>
                  <a:off x="4381887" y="920227"/>
                  <a:ext cx="3214765" cy="1192106"/>
                  <a:chOff x="4381887" y="920227"/>
                  <a:chExt cx="3214765" cy="1192106"/>
                </a:xfrm>
              </p:grpSpPr>
              <p:sp>
                <p:nvSpPr>
                  <p:cNvPr id="209" name="Google Shape;209;p11"/>
                  <p:cNvSpPr/>
                  <p:nvPr/>
                </p:nvSpPr>
                <p:spPr>
                  <a:xfrm rot="-1034839">
                    <a:off x="4416460" y="1411171"/>
                    <a:ext cx="3196210" cy="232558"/>
                  </a:xfrm>
                  <a:prstGeom prst="rect">
                    <a:avLst/>
                  </a:prstGeom>
                  <a:solidFill>
                    <a:srgbClr val="86868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1"/>
                  <p:cNvSpPr/>
                  <p:nvPr/>
                </p:nvSpPr>
                <p:spPr>
                  <a:xfrm rot="-1034839">
                    <a:off x="4315820" y="1415007"/>
                    <a:ext cx="3346899" cy="61935"/>
                  </a:xfrm>
                  <a:prstGeom prst="rect">
                    <a:avLst/>
                  </a:prstGeom>
                  <a:solidFill>
                    <a:srgbClr val="717171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1" name="Google Shape;211;p11"/>
                <p:cNvGrpSpPr/>
                <p:nvPr/>
              </p:nvGrpSpPr>
              <p:grpSpPr>
                <a:xfrm>
                  <a:off x="4219377" y="2471858"/>
                  <a:ext cx="3309815" cy="778361"/>
                  <a:chOff x="4219377" y="2471858"/>
                  <a:chExt cx="3309815" cy="778361"/>
                </a:xfrm>
              </p:grpSpPr>
              <p:sp>
                <p:nvSpPr>
                  <p:cNvPr id="212" name="Google Shape;212;p11"/>
                  <p:cNvSpPr/>
                  <p:nvPr/>
                </p:nvSpPr>
                <p:spPr>
                  <a:xfrm flipH="1" rot="579740">
                    <a:off x="4261861" y="2751083"/>
                    <a:ext cx="3196210" cy="232558"/>
                  </a:xfrm>
                  <a:prstGeom prst="rect">
                    <a:avLst/>
                  </a:prstGeom>
                  <a:solidFill>
                    <a:srgbClr val="86868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3" name="Google Shape;213;p11"/>
                  <p:cNvSpPr/>
                  <p:nvPr/>
                </p:nvSpPr>
                <p:spPr>
                  <a:xfrm flipH="1" rot="579740">
                    <a:off x="4200835" y="2752293"/>
                    <a:ext cx="3346899" cy="61935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4" name="Google Shape;214;p11"/>
                <p:cNvGrpSpPr/>
                <p:nvPr/>
              </p:nvGrpSpPr>
              <p:grpSpPr>
                <a:xfrm>
                  <a:off x="4497654" y="3485702"/>
                  <a:ext cx="3213457" cy="1196377"/>
                  <a:chOff x="4497654" y="3485702"/>
                  <a:chExt cx="3213457" cy="1196377"/>
                </a:xfrm>
              </p:grpSpPr>
              <p:sp>
                <p:nvSpPr>
                  <p:cNvPr id="215" name="Google Shape;215;p11"/>
                  <p:cNvSpPr/>
                  <p:nvPr/>
                </p:nvSpPr>
                <p:spPr>
                  <a:xfrm rot="-1039646">
                    <a:off x="4531686" y="3978831"/>
                    <a:ext cx="3196210" cy="232558"/>
                  </a:xfrm>
                  <a:prstGeom prst="rect">
                    <a:avLst/>
                  </a:prstGeom>
                  <a:solidFill>
                    <a:srgbClr val="86868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1"/>
                  <p:cNvSpPr/>
                  <p:nvPr/>
                </p:nvSpPr>
                <p:spPr>
                  <a:xfrm rot="-1039646">
                    <a:off x="4430933" y="3982703"/>
                    <a:ext cx="3346899" cy="61935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7" name="Google Shape;217;p11"/>
                <p:cNvGrpSpPr/>
                <p:nvPr/>
              </p:nvGrpSpPr>
              <p:grpSpPr>
                <a:xfrm>
                  <a:off x="4444198" y="4846506"/>
                  <a:ext cx="3235954" cy="1119446"/>
                  <a:chOff x="4444198" y="4846506"/>
                  <a:chExt cx="3235954" cy="1119446"/>
                </a:xfrm>
              </p:grpSpPr>
              <p:sp>
                <p:nvSpPr>
                  <p:cNvPr id="218" name="Google Shape;218;p11"/>
                  <p:cNvSpPr/>
                  <p:nvPr/>
                </p:nvSpPr>
                <p:spPr>
                  <a:xfrm flipH="1" rot="953456">
                    <a:off x="4440712" y="5300265"/>
                    <a:ext cx="3196210" cy="232558"/>
                  </a:xfrm>
                  <a:prstGeom prst="rect">
                    <a:avLst/>
                  </a:prstGeom>
                  <a:solidFill>
                    <a:srgbClr val="86868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" name="Google Shape;219;p11"/>
                  <p:cNvSpPr/>
                  <p:nvPr/>
                </p:nvSpPr>
                <p:spPr>
                  <a:xfrm flipH="1" rot="953456">
                    <a:off x="4388726" y="5303525"/>
                    <a:ext cx="3346899" cy="61935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20" name="Google Shape;220;p11"/>
              <p:cNvGrpSpPr/>
              <p:nvPr/>
            </p:nvGrpSpPr>
            <p:grpSpPr>
              <a:xfrm>
                <a:off x="5258562" y="2409108"/>
                <a:ext cx="1680559" cy="4321095"/>
                <a:chOff x="5258562" y="2409108"/>
                <a:chExt cx="1680559" cy="4321095"/>
              </a:xfrm>
            </p:grpSpPr>
            <p:grpSp>
              <p:nvGrpSpPr>
                <p:cNvPr id="221" name="Google Shape;221;p11"/>
                <p:cNvGrpSpPr/>
                <p:nvPr/>
              </p:nvGrpSpPr>
              <p:grpSpPr>
                <a:xfrm>
                  <a:off x="5753862" y="2409108"/>
                  <a:ext cx="963186" cy="963182"/>
                  <a:chOff x="5753862" y="2380080"/>
                  <a:chExt cx="963186" cy="963182"/>
                </a:xfrm>
              </p:grpSpPr>
              <p:sp>
                <p:nvSpPr>
                  <p:cNvPr id="222" name="Google Shape;222;p11"/>
                  <p:cNvSpPr/>
                  <p:nvPr/>
                </p:nvSpPr>
                <p:spPr>
                  <a:xfrm>
                    <a:off x="5753862" y="2380080"/>
                    <a:ext cx="963186" cy="963182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FFFF"/>
                      </a:gs>
                      <a:gs pos="84000">
                        <a:srgbClr val="4CA8E1"/>
                      </a:gs>
                      <a:gs pos="100000">
                        <a:srgbClr val="4CA8E1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1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1"/>
                  <p:cNvSpPr txBox="1"/>
                  <p:nvPr/>
                </p:nvSpPr>
                <p:spPr>
                  <a:xfrm>
                    <a:off x="6002671" y="2555275"/>
                    <a:ext cx="679500" cy="4701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2400"/>
                      <a:buFont typeface="Arial"/>
                      <a:buNone/>
                    </a:pPr>
                    <a:r>
                      <a:rPr b="1" i="0" lang="en-US" sz="24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</a:t>
                    </a:r>
                    <a:endParaRPr b="1" i="0" sz="11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4" name="Google Shape;224;p11"/>
                <p:cNvSpPr/>
                <p:nvPr/>
              </p:nvSpPr>
              <p:spPr>
                <a:xfrm>
                  <a:off x="5330758" y="3496240"/>
                  <a:ext cx="963187" cy="963182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84000">
                      <a:srgbClr val="256091"/>
                    </a:gs>
                    <a:gs pos="100000">
                      <a:srgbClr val="256091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5" name="Google Shape;225;p11"/>
                <p:cNvSpPr/>
                <p:nvPr/>
              </p:nvSpPr>
              <p:spPr>
                <a:xfrm>
                  <a:off x="5907799" y="4524058"/>
                  <a:ext cx="963187" cy="963182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84000">
                      <a:srgbClr val="356A8B"/>
                    </a:gs>
                    <a:gs pos="100000">
                      <a:srgbClr val="356A8B"/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26" name="Google Shape;226;p11"/>
                <p:cNvGrpSpPr/>
                <p:nvPr/>
              </p:nvGrpSpPr>
              <p:grpSpPr>
                <a:xfrm>
                  <a:off x="5258562" y="5625466"/>
                  <a:ext cx="1680559" cy="1104737"/>
                  <a:chOff x="5258562" y="5625466"/>
                  <a:chExt cx="1680559" cy="1104737"/>
                </a:xfrm>
              </p:grpSpPr>
              <p:sp>
                <p:nvSpPr>
                  <p:cNvPr id="227" name="Google Shape;227;p11"/>
                  <p:cNvSpPr/>
                  <p:nvPr/>
                </p:nvSpPr>
                <p:spPr>
                  <a:xfrm flipH="1" rot="10800000">
                    <a:off x="5258562" y="6608327"/>
                    <a:ext cx="1680559" cy="121876"/>
                  </a:xfrm>
                  <a:prstGeom prst="ellipse">
                    <a:avLst/>
                  </a:prstGeom>
                  <a:gradFill>
                    <a:gsLst>
                      <a:gs pos="0">
                        <a:srgbClr val="262626">
                          <a:alpha val="41568"/>
                        </a:srgbClr>
                      </a:gs>
                      <a:gs pos="100000">
                        <a:srgbClr val="262626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1"/>
                  <p:cNvSpPr/>
                  <p:nvPr/>
                </p:nvSpPr>
                <p:spPr>
                  <a:xfrm>
                    <a:off x="5571885" y="5625466"/>
                    <a:ext cx="1053914" cy="105391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FFFF"/>
                      </a:gs>
                      <a:gs pos="83000">
                        <a:srgbClr val="003A5D"/>
                      </a:gs>
                      <a:gs pos="100000">
                        <a:srgbClr val="003A5D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350"/>
                      <a:buFont typeface="Arial"/>
                      <a:buNone/>
                    </a:pPr>
                    <a:r>
                      <a:t/>
                    </a:r>
                    <a:endParaRPr b="0" i="0" sz="135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sp>
        <p:nvSpPr>
          <p:cNvPr id="229" name="Google Shape;229;p11"/>
          <p:cNvSpPr txBox="1"/>
          <p:nvPr/>
        </p:nvSpPr>
        <p:spPr>
          <a:xfrm>
            <a:off x="14619207" y="6423265"/>
            <a:ext cx="5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1"/>
          <p:cNvSpPr txBox="1"/>
          <p:nvPr/>
        </p:nvSpPr>
        <p:spPr>
          <a:xfrm>
            <a:off x="15321294" y="7492984"/>
            <a:ext cx="4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1"/>
          <p:cNvSpPr txBox="1"/>
          <p:nvPr/>
        </p:nvSpPr>
        <p:spPr>
          <a:xfrm>
            <a:off x="14876880" y="8604459"/>
            <a:ext cx="57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4424639" y="8682803"/>
            <a:ext cx="1561727" cy="18220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1"/>
          <p:cNvSpPr txBox="1"/>
          <p:nvPr/>
        </p:nvSpPr>
        <p:spPr>
          <a:xfrm>
            <a:off x="1186875" y="10903550"/>
            <a:ext cx="22992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Initiatives OGC, Projets Européens InCASE, EuroGEOSec, ILIAD Digital Twins of the Oceans, USAGE, AD4GD, CLINT, GeoE3, …</a:t>
            </a:r>
            <a:endParaRPr sz="4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116742425_1_354"/>
          <p:cNvSpPr/>
          <p:nvPr/>
        </p:nvSpPr>
        <p:spPr>
          <a:xfrm>
            <a:off x="21055263" y="11108844"/>
            <a:ext cx="3328800" cy="257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Graphical user interface&#10;&#10;Description automatically generated" id="239" name="Google Shape;239;g2b116742425_1_3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003" y="342519"/>
            <a:ext cx="23341264" cy="1311881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b116742425_1_354"/>
          <p:cNvSpPr txBox="1"/>
          <p:nvPr>
            <p:ph type="title"/>
          </p:nvPr>
        </p:nvSpPr>
        <p:spPr>
          <a:xfrm>
            <a:off x="1042737" y="254669"/>
            <a:ext cx="21971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6600"/>
              <a:buFont typeface="Arial"/>
              <a:buNone/>
            </a:pPr>
            <a:r>
              <a:rPr lang="en-US" sz="6600"/>
              <a:t>Architecture de haut niveau - OGC Standards Baseline</a:t>
            </a:r>
            <a:endParaRPr sz="6600"/>
          </a:p>
        </p:txBody>
      </p:sp>
      <p:pic>
        <p:nvPicPr>
          <p:cNvPr descr="Graphical user interface, text, application&#10;&#10;Description automatically generated" id="241" name="Google Shape;241;g2b116742425_1_3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21031" y="12231260"/>
            <a:ext cx="2641600" cy="10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116742425_1_271"/>
          <p:cNvSpPr txBox="1"/>
          <p:nvPr>
            <p:ph type="title"/>
          </p:nvPr>
        </p:nvSpPr>
        <p:spPr>
          <a:xfrm>
            <a:off x="1206500" y="952500"/>
            <a:ext cx="150822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000"/>
              <a:buFont typeface="Arial"/>
              <a:buNone/>
            </a:pPr>
            <a:r>
              <a:rPr lang="en-US"/>
              <a:t>Standards Web services</a:t>
            </a:r>
            <a:endParaRPr/>
          </a:p>
        </p:txBody>
      </p:sp>
      <p:pic>
        <p:nvPicPr>
          <p:cNvPr descr="Map&#10;&#10;Description automatically generated" id="247" name="Google Shape;247;g2b116742425_1_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352" y="2616199"/>
            <a:ext cx="17069379" cy="9547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b116742425_1_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87575" y="390813"/>
            <a:ext cx="5633649" cy="59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g2b116742425_1_271"/>
          <p:cNvCxnSpPr/>
          <p:nvPr/>
        </p:nvCxnSpPr>
        <p:spPr>
          <a:xfrm>
            <a:off x="18279825" y="583675"/>
            <a:ext cx="0" cy="5236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b116742425_1_182"/>
          <p:cNvSpPr txBox="1"/>
          <p:nvPr>
            <p:ph type="title"/>
          </p:nvPr>
        </p:nvSpPr>
        <p:spPr>
          <a:xfrm>
            <a:off x="1206499" y="952500"/>
            <a:ext cx="102561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2000"/>
              <a:buFont typeface="Arial"/>
              <a:buNone/>
            </a:pPr>
            <a:r>
              <a:rPr lang="en-US"/>
              <a:t>OWS -&gt; OGCAPI</a:t>
            </a:r>
            <a:endParaRPr/>
          </a:p>
        </p:txBody>
      </p:sp>
      <p:pic>
        <p:nvPicPr>
          <p:cNvPr descr="Map&#10;&#10;Description automatically generated" id="255" name="Google Shape;255;g2b116742425_1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77" y="2517037"/>
            <a:ext cx="17069379" cy="954762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b116742425_1_182"/>
          <p:cNvSpPr txBox="1"/>
          <p:nvPr/>
        </p:nvSpPr>
        <p:spPr>
          <a:xfrm>
            <a:off x="2179950" y="6234533"/>
            <a:ext cx="3186300" cy="2112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90000" spcFirstLastPara="1" rIns="90000" wrap="square" tIns="36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Maps</a:t>
            </a:r>
            <a:endParaRPr b="0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b116742425_1_182"/>
          <p:cNvSpPr txBox="1"/>
          <p:nvPr/>
        </p:nvSpPr>
        <p:spPr>
          <a:xfrm>
            <a:off x="6002951" y="4199322"/>
            <a:ext cx="3186300" cy="2112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90000" spcFirstLastPara="1" rIns="90000" wrap="square" tIns="36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Tiles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2b116742425_1_182"/>
          <p:cNvSpPr txBox="1"/>
          <p:nvPr/>
        </p:nvSpPr>
        <p:spPr>
          <a:xfrm>
            <a:off x="10333768" y="4199322"/>
            <a:ext cx="3186300" cy="2112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90000" spcFirstLastPara="1" rIns="90000" wrap="square" tIns="36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Features</a:t>
            </a:r>
            <a:endParaRPr b="0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b116742425_1_182"/>
          <p:cNvSpPr txBox="1"/>
          <p:nvPr/>
        </p:nvSpPr>
        <p:spPr>
          <a:xfrm>
            <a:off x="6002960" y="8125657"/>
            <a:ext cx="3186300" cy="2112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60000" lIns="90000" spcFirstLastPara="1" rIns="90000" wrap="square" tIns="36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Coverages</a:t>
            </a:r>
            <a:endParaRPr b="0" i="0" sz="4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b116742425_1_182"/>
          <p:cNvSpPr txBox="1"/>
          <p:nvPr/>
        </p:nvSpPr>
        <p:spPr>
          <a:xfrm rot="5400000">
            <a:off x="13147930" y="6551917"/>
            <a:ext cx="4738500" cy="147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25" lIns="91400" spcFirstLastPara="1" rIns="91400" wrap="square" tIns="457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OGC API Records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g2b116742425_1_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87575" y="390813"/>
            <a:ext cx="5633649" cy="59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2b116742425_1_182"/>
          <p:cNvCxnSpPr/>
          <p:nvPr/>
        </p:nvCxnSpPr>
        <p:spPr>
          <a:xfrm>
            <a:off x="18279825" y="583675"/>
            <a:ext cx="0" cy="5236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g2b116742425_1_182"/>
          <p:cNvCxnSpPr/>
          <p:nvPr/>
        </p:nvCxnSpPr>
        <p:spPr>
          <a:xfrm rot="10800000">
            <a:off x="18279825" y="390825"/>
            <a:ext cx="0" cy="45822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116742425_1_35"/>
          <p:cNvSpPr txBox="1"/>
          <p:nvPr>
            <p:ph type="title"/>
          </p:nvPr>
        </p:nvSpPr>
        <p:spPr>
          <a:xfrm>
            <a:off x="604400" y="964010"/>
            <a:ext cx="225603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 sz="6600"/>
              <a:t>Des Web Services à des APis construites à partir de Blocs élémentaires modulaires</a:t>
            </a:r>
            <a:br>
              <a:rPr lang="en-US" sz="6600"/>
            </a:br>
            <a:endParaRPr sz="6600"/>
          </a:p>
        </p:txBody>
      </p:sp>
      <p:grpSp>
        <p:nvGrpSpPr>
          <p:cNvPr id="269" name="Google Shape;269;g2b116742425_1_35"/>
          <p:cNvGrpSpPr/>
          <p:nvPr/>
        </p:nvGrpSpPr>
        <p:grpSpPr>
          <a:xfrm>
            <a:off x="8893900" y="8475229"/>
            <a:ext cx="2754751" cy="1074550"/>
            <a:chOff x="5322093" y="3291840"/>
            <a:chExt cx="1566000" cy="674460"/>
          </a:xfrm>
        </p:grpSpPr>
        <p:sp>
          <p:nvSpPr>
            <p:cNvPr id="270" name="Google Shape;270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" name="Google Shape;274;g2b116742425_1_35"/>
          <p:cNvGrpSpPr/>
          <p:nvPr/>
        </p:nvGrpSpPr>
        <p:grpSpPr>
          <a:xfrm>
            <a:off x="12252940" y="8475229"/>
            <a:ext cx="2754751" cy="1074550"/>
            <a:chOff x="5322093" y="3291840"/>
            <a:chExt cx="1566000" cy="674460"/>
          </a:xfrm>
        </p:grpSpPr>
        <p:sp>
          <p:nvSpPr>
            <p:cNvPr id="275" name="Google Shape;275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g2b116742425_1_35"/>
          <p:cNvGrpSpPr/>
          <p:nvPr/>
        </p:nvGrpSpPr>
        <p:grpSpPr>
          <a:xfrm>
            <a:off x="20955771" y="8565218"/>
            <a:ext cx="2754751" cy="1074550"/>
            <a:chOff x="5322093" y="3291840"/>
            <a:chExt cx="1566000" cy="674460"/>
          </a:xfrm>
        </p:grpSpPr>
        <p:sp>
          <p:nvSpPr>
            <p:cNvPr id="280" name="Google Shape;280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g2b116742425_1_35"/>
          <p:cNvGrpSpPr/>
          <p:nvPr/>
        </p:nvGrpSpPr>
        <p:grpSpPr>
          <a:xfrm>
            <a:off x="12166147" y="7073522"/>
            <a:ext cx="2754751" cy="1074550"/>
            <a:chOff x="5322093" y="3291840"/>
            <a:chExt cx="1566000" cy="674460"/>
          </a:xfrm>
        </p:grpSpPr>
        <p:sp>
          <p:nvSpPr>
            <p:cNvPr id="285" name="Google Shape;285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D95F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D95F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D95F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D95F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g2b116742425_1_35"/>
          <p:cNvGrpSpPr/>
          <p:nvPr/>
        </p:nvGrpSpPr>
        <p:grpSpPr>
          <a:xfrm>
            <a:off x="15763194" y="4251716"/>
            <a:ext cx="2754751" cy="1074550"/>
            <a:chOff x="5322093" y="3291840"/>
            <a:chExt cx="1566000" cy="674460"/>
          </a:xfrm>
        </p:grpSpPr>
        <p:sp>
          <p:nvSpPr>
            <p:cNvPr id="290" name="Google Shape;290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B0B2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B0B2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B0B2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B0B2A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g2b116742425_1_35"/>
          <p:cNvGrpSpPr/>
          <p:nvPr/>
        </p:nvGrpSpPr>
        <p:grpSpPr>
          <a:xfrm>
            <a:off x="8762518" y="7020540"/>
            <a:ext cx="2754751" cy="1074550"/>
            <a:chOff x="5322093" y="3291840"/>
            <a:chExt cx="1566000" cy="674460"/>
          </a:xfrm>
        </p:grpSpPr>
        <p:sp>
          <p:nvSpPr>
            <p:cNvPr id="295" name="Google Shape;295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g2b116742425_1_35"/>
          <p:cNvGrpSpPr/>
          <p:nvPr/>
        </p:nvGrpSpPr>
        <p:grpSpPr>
          <a:xfrm>
            <a:off x="12211766" y="5671827"/>
            <a:ext cx="2754751" cy="1074550"/>
            <a:chOff x="5322093" y="3291840"/>
            <a:chExt cx="1566000" cy="674460"/>
          </a:xfrm>
        </p:grpSpPr>
        <p:sp>
          <p:nvSpPr>
            <p:cNvPr id="300" name="Google Shape;300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g2b116742425_1_35"/>
          <p:cNvGrpSpPr/>
          <p:nvPr/>
        </p:nvGrpSpPr>
        <p:grpSpPr>
          <a:xfrm>
            <a:off x="8768478" y="5565837"/>
            <a:ext cx="2754751" cy="1074550"/>
            <a:chOff x="5322093" y="3291840"/>
            <a:chExt cx="1566000" cy="674460"/>
          </a:xfrm>
        </p:grpSpPr>
        <p:sp>
          <p:nvSpPr>
            <p:cNvPr id="305" name="Google Shape;305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204F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204F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204F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204FA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g2b116742425_1_35"/>
          <p:cNvSpPr txBox="1"/>
          <p:nvPr/>
        </p:nvSpPr>
        <p:spPr>
          <a:xfrm>
            <a:off x="1584748" y="8840375"/>
            <a:ext cx="6475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 sz="4400">
                <a:solidFill>
                  <a:srgbClr val="262626"/>
                </a:solidFill>
              </a:rPr>
              <a:t>Blocs identiques</a:t>
            </a:r>
            <a:endParaRPr sz="4400"/>
          </a:p>
        </p:txBody>
      </p:sp>
      <p:sp>
        <p:nvSpPr>
          <p:cNvPr id="310" name="Google Shape;310;g2b116742425_1_35"/>
          <p:cNvSpPr txBox="1"/>
          <p:nvPr/>
        </p:nvSpPr>
        <p:spPr>
          <a:xfrm>
            <a:off x="526082" y="7428633"/>
            <a:ext cx="770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 sz="4400">
                <a:solidFill>
                  <a:srgbClr val="262626"/>
                </a:solidFill>
              </a:rPr>
              <a:t>Variantes de Blocs similaires</a:t>
            </a:r>
            <a:endParaRPr sz="4400"/>
          </a:p>
        </p:txBody>
      </p:sp>
      <p:sp>
        <p:nvSpPr>
          <p:cNvPr id="311" name="Google Shape;311;g2b116742425_1_35"/>
          <p:cNvSpPr txBox="1"/>
          <p:nvPr/>
        </p:nvSpPr>
        <p:spPr>
          <a:xfrm>
            <a:off x="1075027" y="5809350"/>
            <a:ext cx="705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Arial"/>
              <a:buNone/>
            </a:pPr>
            <a:r>
              <a:rPr lang="en-US" sz="4400">
                <a:solidFill>
                  <a:srgbClr val="262626"/>
                </a:solidFill>
              </a:rPr>
              <a:t>Blocs Spécifiques</a:t>
            </a:r>
            <a:endParaRPr sz="4400"/>
          </a:p>
        </p:txBody>
      </p:sp>
      <p:grpSp>
        <p:nvGrpSpPr>
          <p:cNvPr id="312" name="Google Shape;312;g2b116742425_1_35"/>
          <p:cNvGrpSpPr/>
          <p:nvPr/>
        </p:nvGrpSpPr>
        <p:grpSpPr>
          <a:xfrm>
            <a:off x="15763195" y="8475229"/>
            <a:ext cx="2754751" cy="1074550"/>
            <a:chOff x="5322093" y="3291840"/>
            <a:chExt cx="1566000" cy="674460"/>
          </a:xfrm>
        </p:grpSpPr>
        <p:sp>
          <p:nvSpPr>
            <p:cNvPr id="313" name="Google Shape;313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E3C83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g2b116742425_1_35"/>
          <p:cNvGrpSpPr/>
          <p:nvPr/>
        </p:nvGrpSpPr>
        <p:grpSpPr>
          <a:xfrm>
            <a:off x="15722023" y="7037277"/>
            <a:ext cx="2754751" cy="1074550"/>
            <a:chOff x="5322093" y="3291840"/>
            <a:chExt cx="1566000" cy="674460"/>
          </a:xfrm>
        </p:grpSpPr>
        <p:sp>
          <p:nvSpPr>
            <p:cNvPr id="318" name="Google Shape;318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2" name="Google Shape;322;g2b116742425_1_35"/>
          <p:cNvGrpSpPr/>
          <p:nvPr/>
        </p:nvGrpSpPr>
        <p:grpSpPr>
          <a:xfrm>
            <a:off x="15722021" y="5671827"/>
            <a:ext cx="2754751" cy="1074550"/>
            <a:chOff x="5322093" y="3291840"/>
            <a:chExt cx="1566000" cy="674460"/>
          </a:xfrm>
        </p:grpSpPr>
        <p:sp>
          <p:nvSpPr>
            <p:cNvPr id="323" name="Google Shape;323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0B63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g2b116742425_1_35"/>
          <p:cNvGrpSpPr/>
          <p:nvPr/>
        </p:nvGrpSpPr>
        <p:grpSpPr>
          <a:xfrm>
            <a:off x="20968270" y="7306843"/>
            <a:ext cx="2754751" cy="1074550"/>
            <a:chOff x="5322093" y="3291840"/>
            <a:chExt cx="1566000" cy="674460"/>
          </a:xfrm>
        </p:grpSpPr>
        <p:sp>
          <p:nvSpPr>
            <p:cNvPr id="328" name="Google Shape;328;g2b116742425_1_35"/>
            <p:cNvSpPr/>
            <p:nvPr/>
          </p:nvSpPr>
          <p:spPr>
            <a:xfrm>
              <a:off x="5322093" y="3429000"/>
              <a:ext cx="1566000" cy="5373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g2b116742425_1_35"/>
            <p:cNvSpPr/>
            <p:nvPr/>
          </p:nvSpPr>
          <p:spPr>
            <a:xfrm>
              <a:off x="5459253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g2b116742425_1_35"/>
            <p:cNvSpPr/>
            <p:nvPr/>
          </p:nvSpPr>
          <p:spPr>
            <a:xfrm>
              <a:off x="5965030" y="3291840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2b116742425_1_35"/>
            <p:cNvSpPr/>
            <p:nvPr/>
          </p:nvSpPr>
          <p:spPr>
            <a:xfrm>
              <a:off x="6470808" y="3297555"/>
              <a:ext cx="228600" cy="262800"/>
            </a:xfrm>
            <a:prstGeom prst="rect">
              <a:avLst/>
            </a:prstGeom>
            <a:solidFill>
              <a:srgbClr val="B7150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4800"/>
                <a:buFont typeface="Arial"/>
                <a:buNone/>
              </a:pPr>
              <a:r>
                <a:t/>
              </a:r>
              <a:endParaRPr b="0" i="0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g2b116742425_1_35"/>
          <p:cNvSpPr/>
          <p:nvPr/>
        </p:nvSpPr>
        <p:spPr>
          <a:xfrm>
            <a:off x="15569777" y="5565914"/>
            <a:ext cx="3023100" cy="43779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76200">
            <a:solidFill>
              <a:schemeClr val="dk1"/>
            </a:solidFill>
            <a:prstDash val="dot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g2b116742425_1_35"/>
          <p:cNvSpPr txBox="1"/>
          <p:nvPr/>
        </p:nvSpPr>
        <p:spPr>
          <a:xfrm>
            <a:off x="16514518" y="7352289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34" name="Google Shape;334;g2b116742425_1_35"/>
          <p:cNvSpPr txBox="1"/>
          <p:nvPr/>
        </p:nvSpPr>
        <p:spPr>
          <a:xfrm>
            <a:off x="12971061" y="7355533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35" name="Google Shape;335;g2b116742425_1_35"/>
          <p:cNvSpPr txBox="1"/>
          <p:nvPr/>
        </p:nvSpPr>
        <p:spPr>
          <a:xfrm>
            <a:off x="12987760" y="8785701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36" name="Google Shape;336;g2b116742425_1_35"/>
          <p:cNvSpPr txBox="1"/>
          <p:nvPr/>
        </p:nvSpPr>
        <p:spPr>
          <a:xfrm>
            <a:off x="16508919" y="8817868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37" name="Google Shape;337;g2b116742425_1_35"/>
          <p:cNvSpPr/>
          <p:nvPr/>
        </p:nvSpPr>
        <p:spPr>
          <a:xfrm>
            <a:off x="18317817" y="9104243"/>
            <a:ext cx="27612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g2b116742425_1_35"/>
          <p:cNvSpPr/>
          <p:nvPr/>
        </p:nvSpPr>
        <p:spPr>
          <a:xfrm>
            <a:off x="18373485" y="7705484"/>
            <a:ext cx="25668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9" name="Google Shape;339;g2b116742425_1_35"/>
          <p:cNvSpPr txBox="1"/>
          <p:nvPr/>
        </p:nvSpPr>
        <p:spPr>
          <a:xfrm>
            <a:off x="-3941085" y="2524838"/>
            <a:ext cx="2450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4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Transpare</a:t>
            </a:r>
            <a:r>
              <a:rPr b="1" lang="en-US" sz="4000">
                <a:solidFill>
                  <a:srgbClr val="262626"/>
                </a:solidFill>
              </a:rPr>
              <a:t>nce de l’interopérabilité via des liens sur des Blocs de référence OGC</a:t>
            </a:r>
            <a:endParaRPr/>
          </a:p>
        </p:txBody>
      </p:sp>
      <p:sp>
        <p:nvSpPr>
          <p:cNvPr id="340" name="Google Shape;340;g2b116742425_1_35"/>
          <p:cNvSpPr txBox="1"/>
          <p:nvPr/>
        </p:nvSpPr>
        <p:spPr>
          <a:xfrm>
            <a:off x="9539474" y="8883474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41" name="Google Shape;341;g2b116742425_1_35"/>
          <p:cNvSpPr txBox="1"/>
          <p:nvPr/>
        </p:nvSpPr>
        <p:spPr>
          <a:xfrm>
            <a:off x="9648699" y="7229387"/>
            <a:ext cx="11448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URI</a:t>
            </a:r>
            <a:endParaRPr/>
          </a:p>
        </p:txBody>
      </p:sp>
      <p:sp>
        <p:nvSpPr>
          <p:cNvPr id="342" name="Google Shape;342;g2b116742425_1_35"/>
          <p:cNvSpPr txBox="1"/>
          <p:nvPr/>
        </p:nvSpPr>
        <p:spPr>
          <a:xfrm>
            <a:off x="8593875" y="9952950"/>
            <a:ext cx="3618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Schema</a:t>
            </a: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1,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Cl</a:t>
            </a:r>
            <a:r>
              <a:rPr lang="en-US" sz="2400">
                <a:solidFill>
                  <a:srgbClr val="262626"/>
                </a:solidFill>
              </a:rPr>
              <a:t>asses de conformité 1,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API </a:t>
            </a:r>
            <a:r>
              <a:rPr lang="en-US" sz="2400">
                <a:solidFill>
                  <a:srgbClr val="262626"/>
                </a:solidFill>
              </a:rPr>
              <a:t>1, 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Standard</a:t>
            </a:r>
            <a:r>
              <a:rPr lang="en-US" sz="2400">
                <a:solidFill>
                  <a:srgbClr val="262626"/>
                </a:solidFill>
              </a:rPr>
              <a:t> 1,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343" name="Google Shape;343;g2b116742425_1_35"/>
          <p:cNvSpPr txBox="1"/>
          <p:nvPr/>
        </p:nvSpPr>
        <p:spPr>
          <a:xfrm>
            <a:off x="11951774" y="9952950"/>
            <a:ext cx="36180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Schema</a:t>
            </a:r>
            <a:r>
              <a:rPr lang="en-US" sz="2400">
                <a:solidFill>
                  <a:srgbClr val="262626"/>
                </a:solidFill>
              </a:rPr>
              <a:t>2</a:t>
            </a: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C</a:t>
            </a:r>
            <a:r>
              <a:rPr lang="en-US" sz="2400">
                <a:solidFill>
                  <a:srgbClr val="262626"/>
                </a:solidFill>
              </a:rPr>
              <a:t>lasses de conformité 2,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API </a:t>
            </a:r>
            <a:r>
              <a:rPr lang="en-US" sz="2400">
                <a:solidFill>
                  <a:srgbClr val="262626"/>
                </a:solidFill>
              </a:rPr>
              <a:t>2, 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…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Standard</a:t>
            </a:r>
            <a:r>
              <a:rPr lang="en-US" sz="2400">
                <a:solidFill>
                  <a:srgbClr val="262626"/>
                </a:solidFill>
              </a:rPr>
              <a:t> 2,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344" name="Google Shape;344;g2b116742425_1_35"/>
          <p:cNvSpPr txBox="1"/>
          <p:nvPr/>
        </p:nvSpPr>
        <p:spPr>
          <a:xfrm>
            <a:off x="15661049" y="10276350"/>
            <a:ext cx="3305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Schema</a:t>
            </a: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inclus dans </a:t>
            </a:r>
            <a:endParaRPr sz="24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Schema</a:t>
            </a: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3 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…</a:t>
            </a:r>
            <a:endParaRPr sz="240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t/>
            </a:r>
            <a:endParaRPr sz="2400">
              <a:solidFill>
                <a:srgbClr val="262626"/>
              </a:solidFill>
            </a:endParaRPr>
          </a:p>
        </p:txBody>
      </p:sp>
      <p:sp>
        <p:nvSpPr>
          <p:cNvPr id="345" name="Google Shape;345;g2b116742425_1_35"/>
          <p:cNvSpPr txBox="1"/>
          <p:nvPr/>
        </p:nvSpPr>
        <p:spPr>
          <a:xfrm>
            <a:off x="20940333" y="10152671"/>
            <a:ext cx="27558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2400">
                <a:solidFill>
                  <a:srgbClr val="262626"/>
                </a:solidFill>
              </a:rPr>
              <a:t>Registre OGC de blocs reutilisables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t-air balloons viewed from below against a blue sky" id="350" name="Google Shape;350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1198" y="1270001"/>
            <a:ext cx="9345752" cy="10782622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>
            <p:ph idx="2" type="body"/>
          </p:nvPr>
        </p:nvSpPr>
        <p:spPr>
          <a:xfrm>
            <a:off x="11339402" y="3196211"/>
            <a:ext cx="9779001" cy="766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500"/>
              <a:buFont typeface="Arial"/>
              <a:buNone/>
            </a:pPr>
            <a:r>
              <a:rPr lang="en-US"/>
              <a:t>Community</a:t>
            </a:r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11343969" y="1227969"/>
            <a:ext cx="9779001" cy="14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1FF"/>
              </a:buClr>
              <a:buSzPts val="85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pic>
        <p:nvPicPr>
          <p:cNvPr descr="Hot-air balloons viewed from below against a blue sky" id="353" name="Google Shape;353;p33"/>
          <p:cNvPicPr preferRelativeResize="0"/>
          <p:nvPr/>
        </p:nvPicPr>
        <p:blipFill rotWithShape="1">
          <a:blip r:embed="rId4">
            <a:alphaModFix/>
          </a:blip>
          <a:srcRect b="0" l="0" r="0" t="88401"/>
          <a:stretch/>
        </p:blipFill>
        <p:spPr>
          <a:xfrm>
            <a:off x="1211198" y="10759960"/>
            <a:ext cx="9345752" cy="12506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3"/>
          <p:cNvSpPr txBox="1"/>
          <p:nvPr/>
        </p:nvSpPr>
        <p:spPr>
          <a:xfrm>
            <a:off x="1211198" y="10759960"/>
            <a:ext cx="93457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isimonis@ogc.org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